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9" r:id="rId47"/>
    <p:sldId id="338" r:id="rId48"/>
    <p:sldId id="337" r:id="rId49"/>
    <p:sldId id="336" r:id="rId50"/>
    <p:sldId id="335" r:id="rId51"/>
    <p:sldId id="346" r:id="rId52"/>
    <p:sldId id="347" r:id="rId53"/>
    <p:sldId id="345" r:id="rId54"/>
    <p:sldId id="344" r:id="rId55"/>
    <p:sldId id="343" r:id="rId56"/>
    <p:sldId id="342" r:id="rId57"/>
    <p:sldId id="334" r:id="rId58"/>
    <p:sldId id="333" r:id="rId59"/>
    <p:sldId id="341" r:id="rId60"/>
    <p:sldId id="340" r:id="rId61"/>
    <p:sldId id="348" r:id="rId62"/>
    <p:sldId id="349" r:id="rId63"/>
    <p:sldId id="364" r:id="rId64"/>
    <p:sldId id="363" r:id="rId65"/>
    <p:sldId id="362" r:id="rId66"/>
    <p:sldId id="361" r:id="rId67"/>
    <p:sldId id="360" r:id="rId68"/>
    <p:sldId id="359" r:id="rId69"/>
    <p:sldId id="358" r:id="rId70"/>
    <p:sldId id="350" r:id="rId71"/>
    <p:sldId id="351" r:id="rId72"/>
    <p:sldId id="367" r:id="rId73"/>
    <p:sldId id="366" r:id="rId74"/>
    <p:sldId id="365" r:id="rId75"/>
    <p:sldId id="352" r:id="rId76"/>
    <p:sldId id="353" r:id="rId77"/>
    <p:sldId id="371" r:id="rId78"/>
    <p:sldId id="370" r:id="rId79"/>
    <p:sldId id="375" r:id="rId80"/>
    <p:sldId id="374" r:id="rId81"/>
    <p:sldId id="373" r:id="rId82"/>
    <p:sldId id="369" r:id="rId83"/>
    <p:sldId id="372" r:id="rId84"/>
    <p:sldId id="384" r:id="rId85"/>
    <p:sldId id="383" r:id="rId86"/>
    <p:sldId id="382" r:id="rId87"/>
    <p:sldId id="381" r:id="rId88"/>
    <p:sldId id="380" r:id="rId89"/>
    <p:sldId id="379" r:id="rId90"/>
    <p:sldId id="378" r:id="rId91"/>
    <p:sldId id="368" r:id="rId92"/>
    <p:sldId id="377" r:id="rId93"/>
    <p:sldId id="376" r:id="rId94"/>
    <p:sldId id="388" r:id="rId95"/>
    <p:sldId id="389" r:id="rId96"/>
    <p:sldId id="390" r:id="rId97"/>
    <p:sldId id="391" r:id="rId98"/>
    <p:sldId id="354" r:id="rId99"/>
    <p:sldId id="355" r:id="rId100"/>
    <p:sldId id="356" r:id="rId101"/>
    <p:sldId id="357" r:id="rId102"/>
    <p:sldId id="387" r:id="rId103"/>
    <p:sldId id="386" r:id="rId104"/>
    <p:sldId id="385" r:id="rId105"/>
    <p:sldId id="395" r:id="rId106"/>
    <p:sldId id="394" r:id="rId107"/>
    <p:sldId id="393" r:id="rId108"/>
    <p:sldId id="392" r:id="rId109"/>
    <p:sldId id="399" r:id="rId110"/>
    <p:sldId id="398" r:id="rId111"/>
    <p:sldId id="397" r:id="rId112"/>
    <p:sldId id="396" r:id="rId113"/>
    <p:sldId id="403" r:id="rId114"/>
    <p:sldId id="402" r:id="rId115"/>
    <p:sldId id="401" r:id="rId116"/>
    <p:sldId id="400" r:id="rId117"/>
    <p:sldId id="404" r:id="rId1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07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33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12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676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503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6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305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727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479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13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06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92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87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3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80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68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01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88892D-E9DB-48AC-B428-D74F82EA22C6}" type="datetimeFigureOut">
              <a:rPr lang="it-IT" smtClean="0"/>
              <a:t>28/02/2020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C43D04-DBA2-4573-B1A1-F173625A2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98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73335-90DE-4150-93B3-DBE0E6EF30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defTabSz="449263" fontAlgn="base">
              <a:spcBef>
                <a:spcPts val="800"/>
              </a:spcBef>
              <a:spcAft>
                <a:spcPct val="0"/>
              </a:spcAft>
              <a:defRPr/>
            </a:pPr>
            <a:r>
              <a:rPr lang="it-IT" sz="3200" b="1" dirty="0">
                <a:ln>
                  <a:noFill/>
                </a:ln>
                <a:solidFill>
                  <a:srgbClr val="4433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pitchFamily="32" charset="0"/>
                <a:ea typeface="+mn-ea"/>
              </a:rPr>
              <a:t>CORSO ANTINCENDIO AZIENDE A BASSO RISCHIO</a:t>
            </a:r>
            <a:br>
              <a:rPr lang="it-IT" sz="3200" b="1" dirty="0">
                <a:ln>
                  <a:noFill/>
                </a:ln>
                <a:solidFill>
                  <a:srgbClr val="4433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Book" pitchFamily="32" charset="0"/>
                <a:ea typeface="+mn-ea"/>
              </a:rPr>
            </a:br>
            <a:endParaRPr lang="it-IT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2890A40-C9F1-4E2D-9BC2-34A36AFC86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Ing. Gianluca Di Felice</a:t>
            </a:r>
          </a:p>
          <a:p>
            <a:endParaRPr lang="it-IT" sz="3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A77025-3257-406C-BD65-7173C7554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306582"/>
            <a:ext cx="426720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80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6A0064-E60B-47AF-B7F0-0648C9724A65}"/>
              </a:ext>
            </a:extLst>
          </p:cNvPr>
          <p:cNvSpPr txBox="1"/>
          <p:nvPr/>
        </p:nvSpPr>
        <p:spPr>
          <a:xfrm>
            <a:off x="1661020" y="402672"/>
            <a:ext cx="590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DEFINIZIONI: MANUTENZIONE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80DE79-5AE8-4599-8893-43D08D883169}"/>
              </a:ext>
            </a:extLst>
          </p:cNvPr>
          <p:cNvSpPr txBox="1"/>
          <p:nvPr/>
        </p:nvSpPr>
        <p:spPr>
          <a:xfrm>
            <a:off x="1855365" y="2181138"/>
            <a:ext cx="84812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MANUTENZIONE = operazione od intervento finalizzato a mantenere in efficienza ed in buon stato l’impianto e l’attrezzatura antincendio. La manutenzione ordinaria è effettuata sul posto con strumenti ed attrezzi di uso corrente. La manutenzione straordinaria è un intervento che richiede mezzi di particolare importanza o comporti sostituzione di intere parti d’impianto o la completa revisione o sostituzione di parti (da affidare a ditte esterne o tecnici specializzati).</a:t>
            </a:r>
          </a:p>
        </p:txBody>
      </p:sp>
    </p:spTree>
    <p:extLst>
      <p:ext uri="{BB962C8B-B14F-4D97-AF65-F5344CB8AC3E}">
        <p14:creationId xmlns:p14="http://schemas.microsoft.com/office/powerpoint/2010/main" val="27767305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FAD3AF-326D-4787-BB70-A0FC0FE14E06}"/>
              </a:ext>
            </a:extLst>
          </p:cNvPr>
          <p:cNvSpPr txBox="1"/>
          <p:nvPr/>
        </p:nvSpPr>
        <p:spPr>
          <a:xfrm>
            <a:off x="2348917" y="2759978"/>
            <a:ext cx="86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 GESTIONE DELLE EMERGENZE</a:t>
            </a:r>
          </a:p>
        </p:txBody>
      </p:sp>
    </p:spTree>
    <p:extLst>
      <p:ext uri="{BB962C8B-B14F-4D97-AF65-F5344CB8AC3E}">
        <p14:creationId xmlns:p14="http://schemas.microsoft.com/office/powerpoint/2010/main" val="16608579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09A90AF-7206-42B6-8574-9668AA16B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808" y="1642034"/>
            <a:ext cx="8291119" cy="46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981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E74E9E5-49D4-4FF7-A61A-B4D944222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974" y="1457048"/>
            <a:ext cx="8663167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01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E5563E-535E-4754-8FD0-14DA85584454}"/>
              </a:ext>
            </a:extLst>
          </p:cNvPr>
          <p:cNvSpPr txBox="1"/>
          <p:nvPr/>
        </p:nvSpPr>
        <p:spPr>
          <a:xfrm>
            <a:off x="1711354" y="109057"/>
            <a:ext cx="551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DEFINIZIONE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B8A8D6-6503-4D00-B701-F2767C3193C2}"/>
              </a:ext>
            </a:extLst>
          </p:cNvPr>
          <p:cNvSpPr txBox="1"/>
          <p:nvPr/>
        </p:nvSpPr>
        <p:spPr>
          <a:xfrm>
            <a:off x="1750503" y="1694576"/>
            <a:ext cx="88447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EMERGENZA: situazione non voluta e non prevista che mette a rischio l’incolumità delle persone. Per es. un incendio, una fuga di gas, un malore, il terremoto.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Si tratta di situazioni anomale, spesso mai accadute in passato. In questi casi è necessario non farsi cogliere di sorpresa ed operare in modo rapido ed efficace per salvaguardare le persone e ridurre i danni.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Per questo si devono applicare piani e procedure di emergenza, studiati in anticipo e messi in pratica con esercitazioni periodiche.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Il piano di emergenza indica le operazioni da compiere in emergenza, da parte degli addetti, dei responsabili e di tutti i lavoratori.</a:t>
            </a:r>
          </a:p>
        </p:txBody>
      </p:sp>
    </p:spTree>
    <p:extLst>
      <p:ext uri="{BB962C8B-B14F-4D97-AF65-F5344CB8AC3E}">
        <p14:creationId xmlns:p14="http://schemas.microsoft.com/office/powerpoint/2010/main" val="24312945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684AAE-D49B-4CBB-B679-3CC881C95AD5}"/>
              </a:ext>
            </a:extLst>
          </p:cNvPr>
          <p:cNvSpPr txBox="1"/>
          <p:nvPr/>
        </p:nvSpPr>
        <p:spPr>
          <a:xfrm>
            <a:off x="1610685" y="66228"/>
            <a:ext cx="6224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COMPITI DEGLI ADDETTI ALLE EMERGENZE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B64311-1917-4D78-8E78-8560BBA44727}"/>
              </a:ext>
            </a:extLst>
          </p:cNvPr>
          <p:cNvSpPr txBox="1"/>
          <p:nvPr/>
        </p:nvSpPr>
        <p:spPr>
          <a:xfrm>
            <a:off x="2105637" y="1635853"/>
            <a:ext cx="73990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Durante l’emergenza gli addetti devono sapere bene eseguire poche, chiare e semplici operazioni, senza improvvisare o azzardare operazioni rischiose per le quali non sono stati addestrati e che richiedono l’intervento dei vigili del Fuoco.</a:t>
            </a:r>
          </a:p>
          <a:p>
            <a:r>
              <a:rPr lang="it-IT" sz="2400" dirty="0"/>
              <a:t>Essi hanno il compito di: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Rendere operativi i piani di emergenza, dare l’allarme, organizzare l’evacuazione, chiamare i soccorsi, gestire i primi interventi.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Collaborare con i Vigili del Fuoco (fornire informazioni, guidarli sul posto, fornire assistenza se richiesta, ecc.)</a:t>
            </a:r>
          </a:p>
        </p:txBody>
      </p:sp>
    </p:spTree>
    <p:extLst>
      <p:ext uri="{BB962C8B-B14F-4D97-AF65-F5344CB8AC3E}">
        <p14:creationId xmlns:p14="http://schemas.microsoft.com/office/powerpoint/2010/main" val="26331921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F062EA-2B4B-4873-BBF0-03A65942F063}"/>
              </a:ext>
            </a:extLst>
          </p:cNvPr>
          <p:cNvSpPr txBox="1"/>
          <p:nvPr/>
        </p:nvSpPr>
        <p:spPr>
          <a:xfrm>
            <a:off x="1912690" y="327171"/>
            <a:ext cx="5536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PROCEDURE DI EMERGENZA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4B4A8F-B67C-4DF3-844C-1D633BFD0451}"/>
              </a:ext>
            </a:extLst>
          </p:cNvPr>
          <p:cNvSpPr txBox="1"/>
          <p:nvPr/>
        </p:nvSpPr>
        <p:spPr>
          <a:xfrm>
            <a:off x="2122414" y="1778466"/>
            <a:ext cx="37582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più importanti procedure di emergenza riguardano:</a:t>
            </a:r>
          </a:p>
          <a:p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Come segnalare l’emergenza e dare l’allarme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Come intervenire in attesa dei soccorsi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Come organizzare l’evacuazione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0384E6-CDB0-469A-B29D-150804DC5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626" y="3617839"/>
            <a:ext cx="1932599" cy="23410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A9F8A38-9C7B-4BB5-AB63-8D7A6C59E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374" y="1920439"/>
            <a:ext cx="2554445" cy="185944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122255-A073-41A5-87BA-07AAF02E9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214" y="1429338"/>
            <a:ext cx="1426588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242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29FDFA-C47E-4D0E-BF50-2F0081B7EDC6}"/>
              </a:ext>
            </a:extLst>
          </p:cNvPr>
          <p:cNvSpPr txBox="1"/>
          <p:nvPr/>
        </p:nvSpPr>
        <p:spPr>
          <a:xfrm>
            <a:off x="1820411" y="142613"/>
            <a:ext cx="523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ALLARME- SEGNALAZIONE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28AD86-AB23-4EEB-8FE2-D45B4DD164CC}"/>
              </a:ext>
            </a:extLst>
          </p:cNvPr>
          <p:cNvSpPr txBox="1"/>
          <p:nvPr/>
        </p:nvSpPr>
        <p:spPr>
          <a:xfrm>
            <a:off x="1526796" y="1736521"/>
            <a:ext cx="7583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procedure di allarme consistono nel: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cercare di aiutare i presenti a mantenere la calma (è importante mostrare che “si sa cosa fare”)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dare l’allarme ai presenti e ai responsabili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chiamare o far chiamare i Vigili del Fuoco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9EC51A-5D82-48EC-83D5-8A3127093170}"/>
              </a:ext>
            </a:extLst>
          </p:cNvPr>
          <p:cNvSpPr txBox="1"/>
          <p:nvPr/>
        </p:nvSpPr>
        <p:spPr>
          <a:xfrm>
            <a:off x="6270770" y="4414177"/>
            <a:ext cx="56793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Esempio di chiamata ai Vigili del Fuoco:</a:t>
            </a:r>
          </a:p>
          <a:p>
            <a:r>
              <a:rPr lang="it-IT" sz="2000"/>
              <a:t>telefonare al 115</a:t>
            </a:r>
          </a:p>
          <a:p>
            <a:r>
              <a:rPr lang="it-IT" sz="2000"/>
              <a:t>dare indicazioni per raggiungere il luogo dell’incendio</a:t>
            </a:r>
          </a:p>
          <a:p>
            <a:r>
              <a:rPr lang="it-IT" sz="2000"/>
              <a:t>    (chiamo da…, siamo in via…, vicino a …)</a:t>
            </a:r>
          </a:p>
          <a:p>
            <a:r>
              <a:rPr lang="it-IT" sz="2000"/>
              <a:t>indicare cosa succede, l’entità dell’incendio e se ci sono infortunati.</a:t>
            </a:r>
            <a:endParaRPr lang="it-IT" sz="2000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201F3A7-DC4A-46EB-A15F-77F1F5E6622E}"/>
              </a:ext>
            </a:extLst>
          </p:cNvPr>
          <p:cNvCxnSpPr/>
          <p:nvPr/>
        </p:nvCxnSpPr>
        <p:spPr>
          <a:xfrm flipH="1">
            <a:off x="6270770" y="4414177"/>
            <a:ext cx="559126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2660644D-595E-4031-B200-C82CCD7487E8}"/>
              </a:ext>
            </a:extLst>
          </p:cNvPr>
          <p:cNvCxnSpPr/>
          <p:nvPr/>
        </p:nvCxnSpPr>
        <p:spPr>
          <a:xfrm>
            <a:off x="6270770" y="4414177"/>
            <a:ext cx="0" cy="224676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38CA7B7-1D34-49F4-B9B3-2F821C328F43}"/>
              </a:ext>
            </a:extLst>
          </p:cNvPr>
          <p:cNvCxnSpPr/>
          <p:nvPr/>
        </p:nvCxnSpPr>
        <p:spPr>
          <a:xfrm flipV="1">
            <a:off x="6270770" y="6551802"/>
            <a:ext cx="5591263" cy="10914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3783ABC2-40AA-44FA-89C2-BFE8689289D9}"/>
              </a:ext>
            </a:extLst>
          </p:cNvPr>
          <p:cNvCxnSpPr/>
          <p:nvPr/>
        </p:nvCxnSpPr>
        <p:spPr>
          <a:xfrm flipV="1">
            <a:off x="11862032" y="4414176"/>
            <a:ext cx="0" cy="213762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5313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55A6B1-B71A-46F1-AC3E-08C1032F51EF}"/>
              </a:ext>
            </a:extLst>
          </p:cNvPr>
          <p:cNvSpPr txBox="1"/>
          <p:nvPr/>
        </p:nvSpPr>
        <p:spPr>
          <a:xfrm>
            <a:off x="1712753" y="100668"/>
            <a:ext cx="5108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INTERVENTO SUL FUOCO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4772FB-EDAD-4830-BF2C-C7DEC859FCD7}"/>
              </a:ext>
            </a:extLst>
          </p:cNvPr>
          <p:cNvSpPr txBox="1"/>
          <p:nvPr/>
        </p:nvSpPr>
        <p:spPr>
          <a:xfrm>
            <a:off x="1712753" y="1543574"/>
            <a:ext cx="74410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procedure di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intervento</a:t>
            </a:r>
            <a:r>
              <a:rPr lang="it-IT" sz="2400" dirty="0"/>
              <a:t> consistono nel:</a:t>
            </a:r>
          </a:p>
          <a:p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cercare di </a:t>
            </a:r>
            <a:r>
              <a:rPr lang="it-IT" sz="2400" dirty="0">
                <a:solidFill>
                  <a:srgbClr val="FF0000"/>
                </a:solidFill>
              </a:rPr>
              <a:t>non intervenire da soli </a:t>
            </a:r>
            <a:r>
              <a:rPr lang="it-IT" sz="2400" dirty="0"/>
              <a:t>(avere qualcuno che può dare aiuto in caso di difficoltà);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se possibile,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allontanare eventuali sostanze combustibili</a:t>
            </a:r>
            <a:r>
              <a:rPr lang="it-IT" sz="2400" dirty="0"/>
              <a:t> e spegnere gli impianti elettrici;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FF0000"/>
                </a:solidFill>
              </a:rPr>
              <a:t>rimanere</a:t>
            </a:r>
            <a:r>
              <a:rPr lang="it-IT" sz="2400" dirty="0"/>
              <a:t> sempre tra il fuoco e la via di fuga più vicina;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provare a spegnere </a:t>
            </a:r>
            <a:r>
              <a:rPr lang="it-IT" sz="2400" dirty="0"/>
              <a:t>l’incendio con gli estintori più vicini.</a:t>
            </a:r>
          </a:p>
        </p:txBody>
      </p:sp>
    </p:spTree>
    <p:extLst>
      <p:ext uri="{BB962C8B-B14F-4D97-AF65-F5344CB8AC3E}">
        <p14:creationId xmlns:p14="http://schemas.microsoft.com/office/powerpoint/2010/main" val="23948754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750A69-F7A2-4848-8758-20AF952308B0}"/>
              </a:ext>
            </a:extLst>
          </p:cNvPr>
          <p:cNvSpPr txBox="1"/>
          <p:nvPr/>
        </p:nvSpPr>
        <p:spPr>
          <a:xfrm>
            <a:off x="1870745" y="100668"/>
            <a:ext cx="5058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EVACUAZIONE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8AB092-DDC9-4604-8E63-B374C14FE4A0}"/>
              </a:ext>
            </a:extLst>
          </p:cNvPr>
          <p:cNvSpPr txBox="1"/>
          <p:nvPr/>
        </p:nvSpPr>
        <p:spPr>
          <a:xfrm>
            <a:off x="2216091" y="1209675"/>
            <a:ext cx="77598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procedure di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evacuazione</a:t>
            </a:r>
            <a:r>
              <a:rPr lang="it-IT" sz="2400" dirty="0"/>
              <a:t> consistono nel: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C00000"/>
                </a:solidFill>
              </a:rPr>
              <a:t>non tornare indietro </a:t>
            </a:r>
            <a:r>
              <a:rPr lang="it-IT" sz="2400" dirty="0"/>
              <a:t>a recuperare gli oggetti;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non usare </a:t>
            </a:r>
            <a:r>
              <a:rPr lang="it-IT" sz="2400" dirty="0"/>
              <a:t>gli ascensori;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C00000"/>
                </a:solidFill>
              </a:rPr>
              <a:t>aiutare</a:t>
            </a:r>
            <a:r>
              <a:rPr lang="it-IT" sz="2400" dirty="0"/>
              <a:t> chi si trova in difficoltà;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se non si è addetti all’emergenza,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raggiungere il luogo di raduno </a:t>
            </a:r>
            <a:r>
              <a:rPr lang="it-IT" sz="2400" dirty="0"/>
              <a:t>attraverso le uscite di emergenza più vicine e aprire le porte con cautela (rischio di fiamme);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in presenza di fumo </a:t>
            </a:r>
            <a:r>
              <a:rPr lang="it-IT" sz="2400" dirty="0">
                <a:solidFill>
                  <a:srgbClr val="C00000"/>
                </a:solidFill>
              </a:rPr>
              <a:t>camminare bassi</a:t>
            </a:r>
            <a:r>
              <a:rPr lang="it-IT" sz="2400" dirty="0"/>
              <a:t>, eventualmente strisciare a terra dove l’aria è più respirabile;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proteggere il naso e la bocca </a:t>
            </a:r>
            <a:r>
              <a:rPr lang="it-IT" sz="2400" dirty="0"/>
              <a:t>con un fazzoletto, se possibile bagnato;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in caso di crolli o pericoli strutturali, mantenersi vicino ai muri o rifugiarsi nell’area coinvolta dall’incendio, non allontanarsi, ma rimanere sul luogo del raduno fino ad esplicita autorizzazione.</a:t>
            </a:r>
          </a:p>
        </p:txBody>
      </p:sp>
    </p:spTree>
    <p:extLst>
      <p:ext uri="{BB962C8B-B14F-4D97-AF65-F5344CB8AC3E}">
        <p14:creationId xmlns:p14="http://schemas.microsoft.com/office/powerpoint/2010/main" val="11842096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FC4139-86C3-46C8-AE8B-3615A5844CD3}"/>
              </a:ext>
            </a:extLst>
          </p:cNvPr>
          <p:cNvSpPr txBox="1"/>
          <p:nvPr/>
        </p:nvSpPr>
        <p:spPr>
          <a:xfrm>
            <a:off x="7063530" y="3280095"/>
            <a:ext cx="348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/>
              <a:t>CONSIGLI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2AC3D7-B777-4290-92D2-14EF7FB6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92" y="2321860"/>
            <a:ext cx="4473187" cy="26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25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E07984-F281-4B0F-8BAF-43B6F5C61D45}"/>
              </a:ext>
            </a:extLst>
          </p:cNvPr>
          <p:cNvSpPr txBox="1"/>
          <p:nvPr/>
        </p:nvSpPr>
        <p:spPr>
          <a:xfrm>
            <a:off x="1770077" y="385893"/>
            <a:ext cx="597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4"/>
                </a:solidFill>
              </a:rPr>
              <a:t>TERMINI E DEFINIZIONI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CE1054-CD5B-4F60-A29C-627C293438B5}"/>
              </a:ext>
            </a:extLst>
          </p:cNvPr>
          <p:cNvSpPr txBox="1"/>
          <p:nvPr/>
        </p:nvSpPr>
        <p:spPr>
          <a:xfrm>
            <a:off x="1954635" y="2105637"/>
            <a:ext cx="98235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Combustibile</a:t>
            </a:r>
            <a:r>
              <a:rPr lang="it-IT" sz="2400" dirty="0"/>
              <a:t>: sostanza solida, liquida o gassosa che contiene in sé l’energia che verrà poi trasformata in calore durante la combustione.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Temperatura di infiammabilità</a:t>
            </a:r>
            <a:r>
              <a:rPr lang="it-IT" sz="2400" dirty="0"/>
              <a:t>: temperatura minima alla quale la sostanza emette vapori in quantità tale da formare con l’aria una miscela infiammabile.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Temperatura di accensione</a:t>
            </a:r>
            <a:r>
              <a:rPr lang="it-IT" sz="2400" dirty="0"/>
              <a:t>: temperatura minima che la miscela (combustibile + comburente) deve raggiungere almeno in un punto, per accendersi.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Innesco</a:t>
            </a:r>
            <a:r>
              <a:rPr lang="it-IT" sz="2400" dirty="0"/>
              <a:t>: fonte di energia che permette di raggiungere la temperatura di accensione.</a:t>
            </a:r>
          </a:p>
        </p:txBody>
      </p:sp>
    </p:spTree>
    <p:extLst>
      <p:ext uri="{BB962C8B-B14F-4D97-AF65-F5344CB8AC3E}">
        <p14:creationId xmlns:p14="http://schemas.microsoft.com/office/powerpoint/2010/main" val="11392904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2C0129-EE72-4B45-B15D-B4B01095DC9E}"/>
              </a:ext>
            </a:extLst>
          </p:cNvPr>
          <p:cNvSpPr txBox="1"/>
          <p:nvPr/>
        </p:nvSpPr>
        <p:spPr>
          <a:xfrm>
            <a:off x="1641447" y="109057"/>
            <a:ext cx="5900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DEPOSITO ED UTILIZZO DI MATERIALI INFIAMMABILI E FACILMENTE COMBUSTIBILI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7E3A74-8B37-46A2-A03D-C9CD713DA224}"/>
              </a:ext>
            </a:extLst>
          </p:cNvPr>
          <p:cNvSpPr txBox="1"/>
          <p:nvPr/>
        </p:nvSpPr>
        <p:spPr>
          <a:xfrm>
            <a:off x="1912690" y="1912689"/>
            <a:ext cx="814571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200" dirty="0"/>
              <a:t>Dove è possibile occorre che il </a:t>
            </a:r>
            <a:r>
              <a:rPr lang="it-IT" sz="2200" dirty="0">
                <a:solidFill>
                  <a:schemeClr val="accent1">
                    <a:lumMod val="50000"/>
                  </a:schemeClr>
                </a:solidFill>
              </a:rPr>
              <a:t>quantitativo</a:t>
            </a:r>
            <a:r>
              <a:rPr lang="it-IT" sz="2200" dirty="0"/>
              <a:t> di materiali infiammabili o facilmente combustibili esposti, depositati o utilizzati,  sia</a:t>
            </a:r>
            <a:r>
              <a:rPr lang="it-IT" sz="2200" dirty="0">
                <a:solidFill>
                  <a:schemeClr val="accent1">
                    <a:lumMod val="50000"/>
                  </a:schemeClr>
                </a:solidFill>
              </a:rPr>
              <a:t> limitato </a:t>
            </a:r>
            <a:r>
              <a:rPr lang="it-IT" sz="2200" dirty="0"/>
              <a:t>a quello strettamente necessario per la normale conduzione dell'attività e tenuto lontano dalle vie di esodo.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200" dirty="0"/>
              <a:t>I quantitativi </a:t>
            </a:r>
            <a:r>
              <a:rPr lang="it-IT" sz="2200" dirty="0">
                <a:solidFill>
                  <a:srgbClr val="C00000"/>
                </a:solidFill>
              </a:rPr>
              <a:t>in eccedenza </a:t>
            </a:r>
            <a:r>
              <a:rPr lang="it-IT" sz="2200" dirty="0"/>
              <a:t>devono essere </a:t>
            </a:r>
            <a:r>
              <a:rPr lang="it-IT" sz="2200" dirty="0">
                <a:solidFill>
                  <a:srgbClr val="C00000"/>
                </a:solidFill>
              </a:rPr>
              <a:t>depositati in appositi locali </a:t>
            </a:r>
            <a:r>
              <a:rPr lang="it-IT" sz="2200" dirty="0"/>
              <a:t>od aree destinate unicamente a tale scopo.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200" dirty="0"/>
              <a:t>Le </a:t>
            </a:r>
            <a:r>
              <a:rPr lang="it-IT" sz="2200" dirty="0">
                <a:solidFill>
                  <a:schemeClr val="accent1">
                    <a:lumMod val="50000"/>
                  </a:schemeClr>
                </a:solidFill>
              </a:rPr>
              <a:t>sostanze infiammabili</a:t>
            </a:r>
            <a:r>
              <a:rPr lang="it-IT" sz="2200" dirty="0"/>
              <a:t>, quando possibile, dovrebbero essere </a:t>
            </a:r>
            <a:r>
              <a:rPr lang="it-IT" sz="2200" dirty="0">
                <a:solidFill>
                  <a:schemeClr val="accent1">
                    <a:lumMod val="50000"/>
                  </a:schemeClr>
                </a:solidFill>
              </a:rPr>
              <a:t>sostituite con altre meno pericolose </a:t>
            </a:r>
            <a:r>
              <a:rPr lang="it-IT" sz="2200" dirty="0"/>
              <a:t>(per esempio adesivi a base minerale dovrebbero essere sostituiti con altri a base acquosa).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200" dirty="0"/>
              <a:t>Il </a:t>
            </a:r>
            <a:r>
              <a:rPr lang="it-IT" sz="2200" dirty="0">
                <a:solidFill>
                  <a:srgbClr val="C00000"/>
                </a:solidFill>
              </a:rPr>
              <a:t>personale</a:t>
            </a:r>
            <a:r>
              <a:rPr lang="it-IT" sz="2200" dirty="0"/>
              <a:t> che manipola sostanze infiammabili o chimiche pericolose deve essere </a:t>
            </a:r>
            <a:r>
              <a:rPr lang="it-IT" sz="2200" dirty="0">
                <a:solidFill>
                  <a:srgbClr val="C00000"/>
                </a:solidFill>
              </a:rPr>
              <a:t>adeguatamente addestrato </a:t>
            </a:r>
            <a:r>
              <a:rPr lang="it-IT" sz="2200" dirty="0"/>
              <a:t>sulle  circostanze che possono incrementare il rischio di incendio.</a:t>
            </a:r>
          </a:p>
        </p:txBody>
      </p:sp>
    </p:spTree>
    <p:extLst>
      <p:ext uri="{BB962C8B-B14F-4D97-AF65-F5344CB8AC3E}">
        <p14:creationId xmlns:p14="http://schemas.microsoft.com/office/powerpoint/2010/main" val="22839409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CCA2C5-7575-4EC5-B68B-586F2A583A03}"/>
              </a:ext>
            </a:extLst>
          </p:cNvPr>
          <p:cNvSpPr txBox="1"/>
          <p:nvPr/>
        </p:nvSpPr>
        <p:spPr>
          <a:xfrm>
            <a:off x="1694576" y="92279"/>
            <a:ext cx="572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UTILIZZO DI FONTI DI CALORE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8683E4-6E1F-4BB2-BDEB-EBA86A45FBFF}"/>
              </a:ext>
            </a:extLst>
          </p:cNvPr>
          <p:cNvSpPr txBox="1"/>
          <p:nvPr/>
        </p:nvSpPr>
        <p:spPr>
          <a:xfrm>
            <a:off x="1795245" y="1518407"/>
            <a:ext cx="75500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 cause più comuni di incendio al riguardo includono: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impiego e detenzione delle bombole di gas utilizzate negli apparecchi di riscaldamento (anche quelle vuote );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deposito di materiali combustibili sopra o in vicinanza degli  apparecchi di riscaldamento.</a:t>
            </a:r>
          </a:p>
          <a:p>
            <a:endParaRPr lang="it-IT" sz="2400" dirty="0"/>
          </a:p>
          <a:p>
            <a:r>
              <a:rPr lang="it-IT" sz="2400" dirty="0"/>
              <a:t>Gli ambienti  in cui sono previste lavorazioni con fiamme libere dovranno essere accuratamente controllati .</a:t>
            </a:r>
          </a:p>
          <a:p>
            <a:endParaRPr lang="it-IT" sz="2400" dirty="0"/>
          </a:p>
          <a:p>
            <a:r>
              <a:rPr lang="it-IT" sz="2400" dirty="0"/>
              <a:t>I luoghi dove si effettuano lavori di saldatura o di taglio alla fiamma, devono essere tenuti liberi da materiali combustibili; è necessario tenere presente il rischio legato alle eventuali scintille.</a:t>
            </a:r>
          </a:p>
        </p:txBody>
      </p:sp>
    </p:spTree>
    <p:extLst>
      <p:ext uri="{BB962C8B-B14F-4D97-AF65-F5344CB8AC3E}">
        <p14:creationId xmlns:p14="http://schemas.microsoft.com/office/powerpoint/2010/main" val="6016864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551CB-D78E-41A4-A427-9821DBC3F729}"/>
              </a:ext>
            </a:extLst>
          </p:cNvPr>
          <p:cNvSpPr txBox="1"/>
          <p:nvPr/>
        </p:nvSpPr>
        <p:spPr>
          <a:xfrm>
            <a:off x="1702965" y="132457"/>
            <a:ext cx="5855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IMPIANTI ED ATTREZZATURE ELETTRICHE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32C62D-6924-472D-9E8D-84F934E06B8C}"/>
              </a:ext>
            </a:extLst>
          </p:cNvPr>
          <p:cNvSpPr txBox="1"/>
          <p:nvPr/>
        </p:nvSpPr>
        <p:spPr>
          <a:xfrm>
            <a:off x="1702964" y="2088859"/>
            <a:ext cx="7491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Il </a:t>
            </a:r>
            <a:r>
              <a:rPr lang="it-IT" sz="2800" dirty="0">
                <a:solidFill>
                  <a:schemeClr val="accent4"/>
                </a:solidFill>
              </a:rPr>
              <a:t>personale</a:t>
            </a:r>
            <a:r>
              <a:rPr lang="it-IT" sz="2800" dirty="0"/>
              <a:t> deve essere </a:t>
            </a:r>
            <a:r>
              <a:rPr lang="it-IT" sz="2800" dirty="0">
                <a:solidFill>
                  <a:schemeClr val="accent4"/>
                </a:solidFill>
              </a:rPr>
              <a:t>istruito sul corretto uso delle attrezzature e degli impianti elettrici </a:t>
            </a:r>
            <a:r>
              <a:rPr lang="it-IT" sz="2800" dirty="0"/>
              <a:t>e in modo da essere in grado di riconoscere difetti.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Le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prese multiple </a:t>
            </a:r>
            <a:r>
              <a:rPr lang="it-IT" sz="2800" dirty="0">
                <a:solidFill>
                  <a:schemeClr val="accent4"/>
                </a:solidFill>
              </a:rPr>
              <a:t>non devono essere sovraccaricate </a:t>
            </a:r>
            <a:r>
              <a:rPr lang="it-IT" sz="2800" dirty="0"/>
              <a:t>per evitare surriscaldamenti degli impianti.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3A33A5-1B59-4850-AC45-F2102B53C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480" y="4274739"/>
            <a:ext cx="2536156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698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B2D673-4896-419D-80F7-94A48EEAE5AD}"/>
              </a:ext>
            </a:extLst>
          </p:cNvPr>
          <p:cNvSpPr txBox="1"/>
          <p:nvPr/>
        </p:nvSpPr>
        <p:spPr>
          <a:xfrm>
            <a:off x="1761688" y="132457"/>
            <a:ext cx="588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IMPIANTI ED ATTREZZATURE ELETTRICHE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10826D-619B-4F93-940D-46B046A46306}"/>
              </a:ext>
            </a:extLst>
          </p:cNvPr>
          <p:cNvSpPr txBox="1"/>
          <p:nvPr/>
        </p:nvSpPr>
        <p:spPr>
          <a:xfrm>
            <a:off x="1921079" y="2088859"/>
            <a:ext cx="6845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Nel caso debba provvedersi ad una alimentazione provvisoria di una apparecchiatura elettrica, il cavo elettrico deve avere </a:t>
            </a:r>
            <a:r>
              <a:rPr lang="it-IT" sz="2400" dirty="0">
                <a:solidFill>
                  <a:schemeClr val="accent4"/>
                </a:solidFill>
              </a:rPr>
              <a:t>la lunghezza strettamente necessaria </a:t>
            </a:r>
            <a:r>
              <a:rPr lang="it-IT" sz="2400" dirty="0"/>
              <a:t>e posizionato in modo da evitare possibili danneggiamenti.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Le riparazioni elettriche devono essere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effettuate da personale competente </a:t>
            </a:r>
            <a:r>
              <a:rPr lang="it-IT" sz="2400" dirty="0"/>
              <a:t>e qualificato.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Tutti gli apparecchi di illuminazione producono calore e possono essere causa di incendio.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67874D-9020-4B9D-BF25-68B301FA7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317" y="2088859"/>
            <a:ext cx="2170364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500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9C760B-043E-416F-BAFE-FDC0B142C623}"/>
              </a:ext>
            </a:extLst>
          </p:cNvPr>
          <p:cNvSpPr txBox="1"/>
          <p:nvPr/>
        </p:nvSpPr>
        <p:spPr>
          <a:xfrm>
            <a:off x="1599501" y="66228"/>
            <a:ext cx="6417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RIFIUTI E SCARTI DI LAVORAZIONE COMBUSTIBILI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164C61-E2CF-406E-B65D-107E8F1B7680}"/>
              </a:ext>
            </a:extLst>
          </p:cNvPr>
          <p:cNvSpPr txBox="1"/>
          <p:nvPr/>
        </p:nvSpPr>
        <p:spPr>
          <a:xfrm>
            <a:off x="1837189" y="2357306"/>
            <a:ext cx="9076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rifiuti non debbono essere depositati</a:t>
            </a:r>
            <a:r>
              <a:rPr lang="it-IT" sz="2400" dirty="0"/>
              <a:t>, neanche in via temporanea,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lungo le vie di esodo </a:t>
            </a:r>
            <a:r>
              <a:rPr lang="it-IT" sz="2400" dirty="0"/>
              <a:t>(corridoi, scale, disimpegni) o dove possono entrare in contatto con sorgenti di ignizione.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L'</a:t>
            </a:r>
            <a:r>
              <a:rPr lang="it-IT" sz="2400" dirty="0">
                <a:solidFill>
                  <a:srgbClr val="FF0000"/>
                </a:solidFill>
              </a:rPr>
              <a:t>accumulo di scarti di lavorazione </a:t>
            </a:r>
            <a:r>
              <a:rPr lang="it-IT" sz="2400" dirty="0"/>
              <a:t>deve essere </a:t>
            </a:r>
            <a:r>
              <a:rPr lang="it-IT" sz="2400" u="sng" dirty="0">
                <a:solidFill>
                  <a:srgbClr val="FF0000"/>
                </a:solidFill>
              </a:rPr>
              <a:t>evitato</a:t>
            </a:r>
            <a:r>
              <a:rPr lang="it-IT" sz="2400" dirty="0"/>
              <a:t> ed ogni scarto o rifiuto deve essere rimosso giornalmente e depositato in un’area idonea fuori dell'edificio.</a:t>
            </a:r>
          </a:p>
        </p:txBody>
      </p:sp>
    </p:spTree>
    <p:extLst>
      <p:ext uri="{BB962C8B-B14F-4D97-AF65-F5344CB8AC3E}">
        <p14:creationId xmlns:p14="http://schemas.microsoft.com/office/powerpoint/2010/main" val="4472032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65A1CF-6A72-4E93-B28F-F4F2252B374C}"/>
              </a:ext>
            </a:extLst>
          </p:cNvPr>
          <p:cNvSpPr txBox="1"/>
          <p:nvPr/>
        </p:nvSpPr>
        <p:spPr>
          <a:xfrm>
            <a:off x="1695975" y="62837"/>
            <a:ext cx="4974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AREE NON FREQUENTATE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A77BB0-DDB1-44B4-93FE-7A4054D8CF88}"/>
              </a:ext>
            </a:extLst>
          </p:cNvPr>
          <p:cNvSpPr txBox="1"/>
          <p:nvPr/>
        </p:nvSpPr>
        <p:spPr>
          <a:xfrm>
            <a:off x="1870745" y="1677798"/>
            <a:ext cx="58722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Le </a:t>
            </a:r>
            <a:r>
              <a:rPr lang="it-IT" sz="2400" dirty="0">
                <a:solidFill>
                  <a:srgbClr val="FF0000"/>
                </a:solidFill>
              </a:rPr>
              <a:t>aree del luogo di lavoro </a:t>
            </a:r>
            <a:r>
              <a:rPr lang="it-IT" sz="2400" dirty="0"/>
              <a:t>che normalmente non sono frequentate da personale (scantinati, locali di deposito) ed ogni area dove un incendio potrebbe svilupparsi senza preavviso, devono essere </a:t>
            </a:r>
            <a:r>
              <a:rPr lang="it-IT" sz="2400" dirty="0">
                <a:solidFill>
                  <a:srgbClr val="FF0000"/>
                </a:solidFill>
              </a:rPr>
              <a:t>tenute libere </a:t>
            </a:r>
            <a:r>
              <a:rPr lang="it-IT" sz="2400" dirty="0"/>
              <a:t>da materiali combustibili non essenziali.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Precauzioni</a:t>
            </a:r>
            <a:r>
              <a:rPr lang="it-IT" sz="2400" dirty="0"/>
              <a:t> devono essere adottate per proteggere tali aree contro l'accesso di persone non autorizzate.</a:t>
            </a:r>
          </a:p>
        </p:txBody>
      </p:sp>
    </p:spTree>
    <p:extLst>
      <p:ext uri="{BB962C8B-B14F-4D97-AF65-F5344CB8AC3E}">
        <p14:creationId xmlns:p14="http://schemas.microsoft.com/office/powerpoint/2010/main" val="24072769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9FA7F3-044F-4F66-A8CB-01E615241E39}"/>
              </a:ext>
            </a:extLst>
          </p:cNvPr>
          <p:cNvSpPr txBox="1"/>
          <p:nvPr/>
        </p:nvSpPr>
        <p:spPr>
          <a:xfrm>
            <a:off x="1518407" y="132457"/>
            <a:ext cx="6107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MISURE CONTRO INCENDI DOLOSI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D0463C-BB9A-43B9-BA9C-F24A39918D74}"/>
              </a:ext>
            </a:extLst>
          </p:cNvPr>
          <p:cNvSpPr txBox="1"/>
          <p:nvPr/>
        </p:nvSpPr>
        <p:spPr>
          <a:xfrm>
            <a:off x="1644242" y="1677798"/>
            <a:ext cx="82212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Scarse misure di sicurezza e mancanza di controlli possono consentire </a:t>
            </a:r>
            <a:r>
              <a:rPr lang="it-IT" sz="2400" dirty="0">
                <a:solidFill>
                  <a:schemeClr val="accent4"/>
                </a:solidFill>
              </a:rPr>
              <a:t>accessi non autorizzati </a:t>
            </a:r>
            <a:r>
              <a:rPr lang="it-IT" sz="2400" dirty="0"/>
              <a:t>nel luogo di lavoro, comprese le aree esterne, e ciò può costituire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causa di incendi dolosi.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Occorre pertanto prevedere </a:t>
            </a:r>
            <a:r>
              <a:rPr lang="it-IT" sz="2400" dirty="0">
                <a:solidFill>
                  <a:schemeClr val="accent4"/>
                </a:solidFill>
              </a:rPr>
              <a:t>adeguate misure di controllo </a:t>
            </a:r>
            <a:r>
              <a:rPr lang="it-IT" sz="2400" dirty="0"/>
              <a:t>sugli accessi ed assicurarsi che i materiali combustibili depositati all'esterno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non mettano a rischio </a:t>
            </a:r>
            <a:r>
              <a:rPr lang="it-IT" sz="2400" dirty="0"/>
              <a:t>il luogo di lavoro.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E' quindi evidente come  molti incendi possano essere prevenuti </a:t>
            </a:r>
            <a:r>
              <a:rPr lang="it-IT" sz="2400" dirty="0">
                <a:solidFill>
                  <a:schemeClr val="accent4"/>
                </a:solidFill>
              </a:rPr>
              <a:t>richiamando l'attenzione del personale sulle cause e sui pericoli di incendio più comuni</a:t>
            </a:r>
            <a:r>
              <a:rPr lang="it-IT" sz="2400" dirty="0"/>
              <a:t>; questo può essere realizzato </a:t>
            </a:r>
            <a:r>
              <a:rPr lang="it-IT" sz="2400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sz="2400" dirty="0"/>
              <a:t> attraverso una idonea  </a:t>
            </a:r>
            <a:r>
              <a:rPr lang="it-IT" sz="2400" u="sng" dirty="0">
                <a:solidFill>
                  <a:schemeClr val="accent4"/>
                </a:solidFill>
              </a:rPr>
              <a:t>informazione e formazione antincendio.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A7652B-6A02-49AE-BC61-1747C816A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904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DE86C3-7900-40C9-8347-3E84C2720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099" y="2090812"/>
            <a:ext cx="4913802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B43912-D0E7-4F29-B614-33E7049381C5}"/>
              </a:ext>
            </a:extLst>
          </p:cNvPr>
          <p:cNvSpPr txBox="1"/>
          <p:nvPr/>
        </p:nvSpPr>
        <p:spPr>
          <a:xfrm>
            <a:off x="2072081" y="461394"/>
            <a:ext cx="5134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4"/>
                </a:solidFill>
              </a:rPr>
              <a:t>COS’E’ LA COMBUSTIONE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2CFC8E-480A-4A08-8FEA-C03ACCAA133C}"/>
              </a:ext>
            </a:extLst>
          </p:cNvPr>
          <p:cNvSpPr txBox="1"/>
          <p:nvPr/>
        </p:nvSpPr>
        <p:spPr>
          <a:xfrm>
            <a:off x="6406393" y="1686187"/>
            <a:ext cx="54863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La combustione è un fenomeno esotermico di rapida ossidazione di una sostanza </a:t>
            </a:r>
            <a:r>
              <a:rPr lang="it-IT" sz="3200" u="sng" dirty="0"/>
              <a:t>combustibile</a:t>
            </a:r>
            <a:r>
              <a:rPr lang="it-IT" sz="3200" dirty="0"/>
              <a:t> in presenza di </a:t>
            </a:r>
            <a:r>
              <a:rPr lang="it-IT" sz="3200" u="sng" dirty="0"/>
              <a:t>ossigeno </a:t>
            </a:r>
            <a:r>
              <a:rPr lang="it-IT" sz="3200" dirty="0"/>
              <a:t>dell’aria, accompagnata da notevole sviluppo di energia sotto forma di luce e calore nonché da gas di combustione e fumi.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4884F1-97C6-4D31-AB90-482FA7C21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24" y="2549073"/>
            <a:ext cx="4729600" cy="31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3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05D5E7-85FE-403C-A447-CEC081B5426E}"/>
              </a:ext>
            </a:extLst>
          </p:cNvPr>
          <p:cNvSpPr txBox="1"/>
          <p:nvPr/>
        </p:nvSpPr>
        <p:spPr>
          <a:xfrm>
            <a:off x="1510018" y="268448"/>
            <a:ext cx="5712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CONDIZIONI PERCHE’ AVVENGA LA COMBUSTIONE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00D46C-B38F-4669-BA55-F51F19B16FEC}"/>
              </a:ext>
            </a:extLst>
          </p:cNvPr>
          <p:cNvSpPr txBox="1"/>
          <p:nvPr/>
        </p:nvSpPr>
        <p:spPr>
          <a:xfrm>
            <a:off x="1510018" y="1469733"/>
            <a:ext cx="9638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 Le condizioni necessarie per avere una combustione sono: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presenza del combustibile (sostanza che possa bruciare);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presenza del comburente (ossigeno presente nell’aria);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presenza di una sorgente di calore (riscaldamento tale del sistema combustibile/comburente, che possa provocare il fenomeno della combustione).</a:t>
            </a:r>
          </a:p>
        </p:txBody>
      </p:sp>
    </p:spTree>
    <p:extLst>
      <p:ext uri="{BB962C8B-B14F-4D97-AF65-F5344CB8AC3E}">
        <p14:creationId xmlns:p14="http://schemas.microsoft.com/office/powerpoint/2010/main" val="2203096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D3AD81-4BAF-4D91-B3CC-051F7B7A5DF7}"/>
              </a:ext>
            </a:extLst>
          </p:cNvPr>
          <p:cNvSpPr txBox="1"/>
          <p:nvPr/>
        </p:nvSpPr>
        <p:spPr>
          <a:xfrm>
            <a:off x="1853967" y="637563"/>
            <a:ext cx="584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COS’E’ LA COMBUSTIONE- TRIANGOLO DEL FUOCO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E20D6-BD20-4ADE-8893-AFF7EC41A689}"/>
              </a:ext>
            </a:extLst>
          </p:cNvPr>
          <p:cNvSpPr txBox="1"/>
          <p:nvPr/>
        </p:nvSpPr>
        <p:spPr>
          <a:xfrm>
            <a:off x="1585519" y="2499919"/>
            <a:ext cx="101255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Pertanto, solo </a:t>
            </a:r>
            <a:r>
              <a:rPr lang="it-IT" sz="2800" dirty="0">
                <a:solidFill>
                  <a:schemeClr val="accent4"/>
                </a:solidFill>
              </a:rPr>
              <a:t>la contemporanea presenza di questi tre elementi </a:t>
            </a:r>
            <a:r>
              <a:rPr lang="it-IT" sz="2800" dirty="0"/>
              <a:t>(</a:t>
            </a:r>
            <a:r>
              <a:rPr lang="it-IT" sz="2800" u="sng" dirty="0"/>
              <a:t>combustibile – comburente – presenza fonte di calore</a:t>
            </a:r>
            <a:r>
              <a:rPr lang="it-IT" sz="2800" dirty="0"/>
              <a:t>) dà luogo al fenomeno dell’incendio.</a:t>
            </a:r>
          </a:p>
          <a:p>
            <a:r>
              <a:rPr lang="it-IT" sz="2800" dirty="0"/>
              <a:t>Questo concetto è rappresentato in modo visivo dal </a:t>
            </a:r>
            <a:r>
              <a:rPr lang="it-IT" sz="2800" dirty="0">
                <a:solidFill>
                  <a:schemeClr val="accent4"/>
                </a:solidFill>
              </a:rPr>
              <a:t>triangolo del fuoco</a:t>
            </a:r>
            <a:r>
              <a:rPr lang="it-IT" sz="2800" dirty="0"/>
              <a:t>: </a:t>
            </a:r>
            <a:r>
              <a:rPr lang="it-IT" sz="2800" u="sng" dirty="0"/>
              <a:t>solo in presenza di tutti e 3 i lati e solo se essi stanno fra loro in determinate proporzioni, allora il triangolo si può chiudere, cioè la combustione può avvenire</a:t>
            </a:r>
            <a:r>
              <a:rPr lang="it-IT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279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F84715-4851-43A1-8FB3-C87A5973C41A}"/>
              </a:ext>
            </a:extLst>
          </p:cNvPr>
          <p:cNvSpPr txBox="1"/>
          <p:nvPr/>
        </p:nvSpPr>
        <p:spPr>
          <a:xfrm>
            <a:off x="1786856" y="255568"/>
            <a:ext cx="5352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COS’E’ LA COMBUSTIONE- TRIANGOLO DEL FUOCO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8E35E7-E285-445A-A518-C970E8AC9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57" y="2385968"/>
            <a:ext cx="3292399" cy="41154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E804B4-2AC8-4CC1-B640-A325848073C0}"/>
              </a:ext>
            </a:extLst>
          </p:cNvPr>
          <p:cNvSpPr txBox="1"/>
          <p:nvPr/>
        </p:nvSpPr>
        <p:spPr>
          <a:xfrm>
            <a:off x="6912530" y="1739637"/>
            <a:ext cx="485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Contatto intimo tra combustibile e        comburente.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49031E-309E-4212-BB53-BDDC97820030}"/>
              </a:ext>
            </a:extLst>
          </p:cNvPr>
          <p:cNvSpPr txBox="1"/>
          <p:nvPr/>
        </p:nvSpPr>
        <p:spPr>
          <a:xfrm>
            <a:off x="1602298" y="1812022"/>
            <a:ext cx="4714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Concentrazioni di combustibile e comburente comprese entro il campo di infiammabilità.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FD0122-9289-44C5-BFD5-9B364DEC75E9}"/>
              </a:ext>
            </a:extLst>
          </p:cNvPr>
          <p:cNvSpPr txBox="1"/>
          <p:nvPr/>
        </p:nvSpPr>
        <p:spPr>
          <a:xfrm>
            <a:off x="1602298" y="3565321"/>
            <a:ext cx="6660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Temperatura del sistema combustibile comburente superiore ad un certo valore minimo, caratteristico di ogni sostanza detta “temperatura di autoaccensione”.</a:t>
            </a:r>
          </a:p>
        </p:txBody>
      </p:sp>
    </p:spTree>
    <p:extLst>
      <p:ext uri="{BB962C8B-B14F-4D97-AF65-F5344CB8AC3E}">
        <p14:creationId xmlns:p14="http://schemas.microsoft.com/office/powerpoint/2010/main" val="3478294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49EBC2-2598-46A0-A3D0-6481DF76277C}"/>
              </a:ext>
            </a:extLst>
          </p:cNvPr>
          <p:cNvSpPr txBox="1"/>
          <p:nvPr/>
        </p:nvSpPr>
        <p:spPr>
          <a:xfrm>
            <a:off x="1518408" y="486561"/>
            <a:ext cx="5821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AUTOACCENSIONE E INFIAMMABILITA’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27BCDD-DAC9-4810-BF6E-21E7D9783A46}"/>
              </a:ext>
            </a:extLst>
          </p:cNvPr>
          <p:cNvSpPr txBox="1"/>
          <p:nvPr/>
        </p:nvSpPr>
        <p:spPr>
          <a:xfrm>
            <a:off x="1677798" y="1946246"/>
            <a:ext cx="85483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Temperatura di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AUTOACCENSIONE</a:t>
            </a:r>
            <a:r>
              <a:rPr lang="it-IT" sz="2400" dirty="0"/>
              <a:t> o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INNESCO</a:t>
            </a:r>
            <a:r>
              <a:rPr lang="it-IT" sz="2400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 Sostanze </a:t>
            </a:r>
            <a:r>
              <a:rPr lang="it-IT" sz="2400" dirty="0">
                <a:solidFill>
                  <a:schemeClr val="accent4"/>
                </a:solidFill>
              </a:rPr>
              <a:t>SOLIDE</a:t>
            </a:r>
            <a:r>
              <a:rPr lang="it-IT" sz="2400" dirty="0"/>
              <a:t>: temperatura alla quale il combustibile solido inizia spontaneamente a bruciare senza ulteriore apporto di calore.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 Sostanze </a:t>
            </a:r>
            <a:r>
              <a:rPr lang="it-IT" sz="2400" dirty="0">
                <a:solidFill>
                  <a:schemeClr val="accent4"/>
                </a:solidFill>
              </a:rPr>
              <a:t>LIQUIDE</a:t>
            </a:r>
            <a:r>
              <a:rPr lang="it-IT" sz="2400" dirty="0"/>
              <a:t>: temperatura alla quale il combustibile liquido produce vapori in quantità tale da incendiarsi in presenza di innesco (fiamma libera o scintilla).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Temperatura di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INFIAMMABILITÀ</a:t>
            </a:r>
            <a:r>
              <a:rPr lang="it-IT" sz="2400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 è definita come la temperatura minima alla quale la sostanza emette vapori in quantità tale da formare con l’aria una miscela infiammabile.</a:t>
            </a:r>
          </a:p>
        </p:txBody>
      </p:sp>
    </p:spTree>
    <p:extLst>
      <p:ext uri="{BB962C8B-B14F-4D97-AF65-F5344CB8AC3E}">
        <p14:creationId xmlns:p14="http://schemas.microsoft.com/office/powerpoint/2010/main" val="2614985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C340DD-E057-4AA7-A79E-1417CF3F74CE}"/>
              </a:ext>
            </a:extLst>
          </p:cNvPr>
          <p:cNvSpPr txBox="1"/>
          <p:nvPr/>
        </p:nvSpPr>
        <p:spPr>
          <a:xfrm>
            <a:off x="1828800" y="469783"/>
            <a:ext cx="5897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LE SORGENTI DI INNESCO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0682F3-AA8F-41A5-85B9-54BD692D1180}"/>
              </a:ext>
            </a:extLst>
          </p:cNvPr>
          <p:cNvSpPr txBox="1"/>
          <p:nvPr/>
        </p:nvSpPr>
        <p:spPr>
          <a:xfrm>
            <a:off x="1644242" y="1786855"/>
            <a:ext cx="9060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4"/>
                </a:solidFill>
              </a:rPr>
              <a:t>Accensione diretta</a:t>
            </a:r>
            <a:r>
              <a:rPr lang="it-IT" sz="2400" dirty="0"/>
              <a:t>: </a:t>
            </a:r>
          </a:p>
          <a:p>
            <a:r>
              <a:rPr lang="it-IT" sz="2400" dirty="0"/>
              <a:t>quando una fiamma, una scintilla o altro materiale incandescente entra in contatto con un materiale combustibile in presenza di ossigeno.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336185-5819-4144-9F9C-B397DB88F2B1}"/>
              </a:ext>
            </a:extLst>
          </p:cNvPr>
          <p:cNvSpPr txBox="1"/>
          <p:nvPr/>
        </p:nvSpPr>
        <p:spPr>
          <a:xfrm>
            <a:off x="1828800" y="3665989"/>
            <a:ext cx="5738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Esempi: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	operazioni di taglio e saldatura,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	fiammiferi e mozziconi di sigaretta,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	lampade e resistenze elettriche,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	scariche statiche.</a:t>
            </a:r>
          </a:p>
        </p:txBody>
      </p:sp>
    </p:spTree>
    <p:extLst>
      <p:ext uri="{BB962C8B-B14F-4D97-AF65-F5344CB8AC3E}">
        <p14:creationId xmlns:p14="http://schemas.microsoft.com/office/powerpoint/2010/main" val="282072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0DDA0D-BA7F-4340-A72F-5CC46A559107}"/>
              </a:ext>
            </a:extLst>
          </p:cNvPr>
          <p:cNvSpPr txBox="1"/>
          <p:nvPr/>
        </p:nvSpPr>
        <p:spPr>
          <a:xfrm>
            <a:off x="1770077" y="394283"/>
            <a:ext cx="581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200" b="1">
                <a:solidFill>
                  <a:prstClr val="black"/>
                </a:solidFill>
              </a:rPr>
              <a:t>LE SORGENTI DI INNESCO</a:t>
            </a:r>
            <a:endParaRPr lang="it-IT" sz="3200" b="1" dirty="0">
              <a:solidFill>
                <a:prstClr val="black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BCE21F-26F2-4540-AE34-940E167C9477}"/>
              </a:ext>
            </a:extLst>
          </p:cNvPr>
          <p:cNvSpPr txBox="1"/>
          <p:nvPr/>
        </p:nvSpPr>
        <p:spPr>
          <a:xfrm>
            <a:off x="1770077" y="1577130"/>
            <a:ext cx="7231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4"/>
                </a:solidFill>
              </a:rPr>
              <a:t>Accensione indiretta</a:t>
            </a:r>
            <a:r>
              <a:rPr lang="it-IT" sz="2400" dirty="0"/>
              <a:t>: </a:t>
            </a:r>
          </a:p>
          <a:p>
            <a:r>
              <a:rPr lang="it-IT" sz="2400" dirty="0"/>
              <a:t>quando il calore d’innesco avviene nelle forme di: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CONDUZIONE: senza movimento di materia (metalli);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CONVEZIONE: movimento di materia (fluidi);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IRRAGGIAMENTO: onde elettromagnetiche;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064DBB-2AB9-4C8D-AA8A-69871C53253C}"/>
              </a:ext>
            </a:extLst>
          </p:cNvPr>
          <p:cNvSpPr txBox="1"/>
          <p:nvPr/>
        </p:nvSpPr>
        <p:spPr>
          <a:xfrm>
            <a:off x="1375794" y="4471332"/>
            <a:ext cx="8909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Esempi: </a:t>
            </a:r>
          </a:p>
          <a:p>
            <a:r>
              <a:rPr lang="it-IT" sz="2000" dirty="0"/>
              <a:t>correnti di aria calda generate da un incendio e diffuse attraverso un vano scala o altri collegamenti verticali negli edifici; </a:t>
            </a:r>
          </a:p>
          <a:p>
            <a:r>
              <a:rPr lang="it-IT" sz="2000" dirty="0"/>
              <a:t>propagazione di calore attraverso elementi metallici strutturali degli edifici.</a:t>
            </a:r>
          </a:p>
        </p:txBody>
      </p:sp>
    </p:spTree>
    <p:extLst>
      <p:ext uri="{BB962C8B-B14F-4D97-AF65-F5344CB8AC3E}">
        <p14:creationId xmlns:p14="http://schemas.microsoft.com/office/powerpoint/2010/main" val="3220123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FCECE0-79E5-4764-9259-A34849B4E6A5}"/>
              </a:ext>
            </a:extLst>
          </p:cNvPr>
          <p:cNvSpPr txBox="1"/>
          <p:nvPr/>
        </p:nvSpPr>
        <p:spPr>
          <a:xfrm>
            <a:off x="1954635" y="503339"/>
            <a:ext cx="495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LE SORGENTI DI INNESCO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2CA6E99-80C1-4101-9B2E-C36CA9B00279}"/>
              </a:ext>
            </a:extLst>
          </p:cNvPr>
          <p:cNvSpPr txBox="1"/>
          <p:nvPr/>
        </p:nvSpPr>
        <p:spPr>
          <a:xfrm>
            <a:off x="1543574" y="2021747"/>
            <a:ext cx="8196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4"/>
                </a:solidFill>
              </a:rPr>
              <a:t>Attrito</a:t>
            </a:r>
            <a:r>
              <a:rPr lang="it-IT" sz="2400" dirty="0"/>
              <a:t>: quando il calore è prodotto dallo sfregamento di due materiali.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3BE6C7-396F-4EA9-BE9C-59EC48D4E305}"/>
              </a:ext>
            </a:extLst>
          </p:cNvPr>
          <p:cNvSpPr txBox="1"/>
          <p:nvPr/>
        </p:nvSpPr>
        <p:spPr>
          <a:xfrm>
            <a:off x="1543574" y="3035761"/>
            <a:ext cx="6627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Esempi:</a:t>
            </a:r>
          </a:p>
          <a:p>
            <a:r>
              <a:rPr lang="it-IT" sz="2400" dirty="0"/>
              <a:t>malfunzionamento di parti meccaniche rotanti quali cuscinetti,   motori; </a:t>
            </a:r>
          </a:p>
          <a:p>
            <a:r>
              <a:rPr lang="it-IT" sz="2400" dirty="0"/>
              <a:t>urti; </a:t>
            </a:r>
          </a:p>
          <a:p>
            <a:r>
              <a:rPr lang="it-IT" sz="2400" dirty="0"/>
              <a:t>rottura violenta di materiali metallici.</a:t>
            </a:r>
          </a:p>
        </p:txBody>
      </p:sp>
    </p:spTree>
    <p:extLst>
      <p:ext uri="{BB962C8B-B14F-4D97-AF65-F5344CB8AC3E}">
        <p14:creationId xmlns:p14="http://schemas.microsoft.com/office/powerpoint/2010/main" val="3149739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399FA8-6121-442A-90B1-A2933273606F}"/>
              </a:ext>
            </a:extLst>
          </p:cNvPr>
          <p:cNvSpPr txBox="1"/>
          <p:nvPr/>
        </p:nvSpPr>
        <p:spPr>
          <a:xfrm>
            <a:off x="1862354" y="310390"/>
            <a:ext cx="496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OBBIETTIVI DIDATTICI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94652F-E28E-479C-ABE2-19B9C4223194}"/>
              </a:ext>
            </a:extLst>
          </p:cNvPr>
          <p:cNvSpPr txBox="1"/>
          <p:nvPr/>
        </p:nvSpPr>
        <p:spPr>
          <a:xfrm>
            <a:off x="1954635" y="1828800"/>
            <a:ext cx="89007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Saper individuare le condizioni in cui si può manifestare il pericolo di incendio sul luogo di lavoro.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Acquisire le conoscenze di base sulle misure di prevenzione  degli incendi sul luogo di lavoro con particolare riferimento alle condizioni di esercizio e gestionali.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Conoscere le misure di protezione degli incendi disponibili in azienda e saper utilizzare i presidi antincendio elementari.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Saper utilizzare gli specifici dispositivi di protezione individuale (</a:t>
            </a:r>
            <a:r>
              <a:rPr lang="it-IT" sz="2400" dirty="0" err="1"/>
              <a:t>d.p.i</a:t>
            </a:r>
            <a:r>
              <a:rPr lang="it-IT" sz="2400" dirty="0"/>
              <a:t>.) per la difesa dagli effetti del fuoco. </a:t>
            </a:r>
          </a:p>
        </p:txBody>
      </p:sp>
    </p:spTree>
    <p:extLst>
      <p:ext uri="{BB962C8B-B14F-4D97-AF65-F5344CB8AC3E}">
        <p14:creationId xmlns:p14="http://schemas.microsoft.com/office/powerpoint/2010/main" val="156985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57C699-7407-4932-8CF9-0044E48E8243}"/>
              </a:ext>
            </a:extLst>
          </p:cNvPr>
          <p:cNvSpPr txBox="1"/>
          <p:nvPr/>
        </p:nvSpPr>
        <p:spPr>
          <a:xfrm>
            <a:off x="2114026" y="520117"/>
            <a:ext cx="5318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LE SORGENTI DI INNESCO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9D1C0A-CF82-45AA-8442-9149E6AF2A9C}"/>
              </a:ext>
            </a:extLst>
          </p:cNvPr>
          <p:cNvSpPr txBox="1"/>
          <p:nvPr/>
        </p:nvSpPr>
        <p:spPr>
          <a:xfrm>
            <a:off x="1400961" y="1946246"/>
            <a:ext cx="91188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4"/>
                </a:solidFill>
              </a:rPr>
              <a:t>Autocombustione o riscaldamento spontaneo</a:t>
            </a:r>
            <a:r>
              <a:rPr lang="it-IT" sz="2800" dirty="0"/>
              <a:t>: </a:t>
            </a:r>
          </a:p>
          <a:p>
            <a:r>
              <a:rPr lang="it-IT" sz="2800" dirty="0"/>
              <a:t>quando il calore viene prodotto dallo stesso combustibile come ad esempio lenti processi di ossidazione, reazione chimiche, decomposizioni esotermiche in assenza d’aria, azione biologica.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D7A6FD-BEC4-496A-A78C-32837B896814}"/>
              </a:ext>
            </a:extLst>
          </p:cNvPr>
          <p:cNvSpPr txBox="1"/>
          <p:nvPr/>
        </p:nvSpPr>
        <p:spPr>
          <a:xfrm>
            <a:off x="1459684" y="4193015"/>
            <a:ext cx="8019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Esempi: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	cumuli di carbone,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	stracci o segatura imbevuti di olio di lino,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	polveri di ferro o nichel,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	fermentazione di vegetali. </a:t>
            </a:r>
          </a:p>
        </p:txBody>
      </p:sp>
    </p:spTree>
    <p:extLst>
      <p:ext uri="{BB962C8B-B14F-4D97-AF65-F5344CB8AC3E}">
        <p14:creationId xmlns:p14="http://schemas.microsoft.com/office/powerpoint/2010/main" val="130321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3E4E53-B6B4-4567-89C8-1A50EA5B6765}"/>
              </a:ext>
            </a:extLst>
          </p:cNvPr>
          <p:cNvSpPr txBox="1"/>
          <p:nvPr/>
        </p:nvSpPr>
        <p:spPr>
          <a:xfrm>
            <a:off x="2021747" y="620785"/>
            <a:ext cx="5125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PRODOTTI PERICOLOSI</a:t>
            </a:r>
          </a:p>
          <a:p>
            <a:endParaRPr lang="it-IT" sz="32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6279C6-5C90-4A65-B5FC-5107D7BB3C40}"/>
              </a:ext>
            </a:extLst>
          </p:cNvPr>
          <p:cNvSpPr txBox="1"/>
          <p:nvPr/>
        </p:nvSpPr>
        <p:spPr>
          <a:xfrm>
            <a:off x="1728132" y="2055303"/>
            <a:ext cx="9487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Conoscere i pericoli dei prodotti e materiali utilizzati è necessario per la prevenzione dei rischi.</a:t>
            </a:r>
          </a:p>
          <a:p>
            <a:r>
              <a:rPr lang="it-IT" sz="2400" dirty="0"/>
              <a:t>I pericoli dei prodotti devono essere indicati sui contenitori (bombole, fusti, imballaggi) con etichette arancioni che riportano: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i simboli dei pericoli;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le frasi di rischio (frasi R);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i consigli di sicurezza (frasi S), che indicano come operare in sicurezza.</a:t>
            </a:r>
          </a:p>
          <a:p>
            <a:r>
              <a:rPr lang="it-IT" sz="2400" dirty="0"/>
              <a:t>Informazioni complete si trovano nelle schede di sicurezza, obbligatorie per tutti i prodotti pericolosi utilizzati).</a:t>
            </a:r>
          </a:p>
        </p:txBody>
      </p:sp>
    </p:spTree>
    <p:extLst>
      <p:ext uri="{BB962C8B-B14F-4D97-AF65-F5344CB8AC3E}">
        <p14:creationId xmlns:p14="http://schemas.microsoft.com/office/powerpoint/2010/main" val="255166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480C10-69DB-4971-97F5-690BCEE684C6}"/>
              </a:ext>
            </a:extLst>
          </p:cNvPr>
          <p:cNvSpPr txBox="1"/>
          <p:nvPr/>
        </p:nvSpPr>
        <p:spPr>
          <a:xfrm>
            <a:off x="1484851" y="343949"/>
            <a:ext cx="6216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SPEGNIMENTO DELL’INCENDIO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0F9FC6-5B6A-43B7-A875-0A29835C6DAE}"/>
              </a:ext>
            </a:extLst>
          </p:cNvPr>
          <p:cNvSpPr txBox="1"/>
          <p:nvPr/>
        </p:nvSpPr>
        <p:spPr>
          <a:xfrm>
            <a:off x="1644242" y="1360677"/>
            <a:ext cx="81540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Per ottenere lo spegnimento dell’incendio si può ricorrere a tre sistemi: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u="sng" dirty="0"/>
              <a:t>esaurimento del combustibile</a:t>
            </a:r>
            <a:r>
              <a:rPr lang="it-IT" sz="2800" dirty="0"/>
              <a:t>: allontanamento o separazione della sostanza combustibile dal focolaio d’incendio;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u="sng" dirty="0"/>
              <a:t>soffocamento</a:t>
            </a:r>
            <a:r>
              <a:rPr lang="it-IT" sz="2800" dirty="0"/>
              <a:t>: separazione del comburente dal combustibile o riduzione della concentrazione di comburente in aria;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u="sng" dirty="0"/>
              <a:t>raffreddamento</a:t>
            </a:r>
            <a:r>
              <a:rPr lang="it-IT" sz="2800" dirty="0"/>
              <a:t>: sottrazione di calore fino ad ottenere una temperatura inferiore a quella necessaria al mantenimento della combustione.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41396D-A972-493D-B05C-42343F2C821C}"/>
              </a:ext>
            </a:extLst>
          </p:cNvPr>
          <p:cNvSpPr txBox="1"/>
          <p:nvPr/>
        </p:nvSpPr>
        <p:spPr>
          <a:xfrm>
            <a:off x="2393659" y="6117268"/>
            <a:ext cx="848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/>
                </a:solidFill>
                <a:highlight>
                  <a:srgbClr val="FFFF00"/>
                </a:highlight>
              </a:rPr>
              <a:t>Normalmente per lo spegnimento di un incendio si utilizza una combinazione delle operazioni di esaurimento del combustibile, di soffocamento e di raffreddamento. </a:t>
            </a:r>
          </a:p>
        </p:txBody>
      </p:sp>
    </p:spTree>
    <p:extLst>
      <p:ext uri="{BB962C8B-B14F-4D97-AF65-F5344CB8AC3E}">
        <p14:creationId xmlns:p14="http://schemas.microsoft.com/office/powerpoint/2010/main" val="1614167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2E1E8E-FC0F-45F1-B0AE-494ACDA59481}"/>
              </a:ext>
            </a:extLst>
          </p:cNvPr>
          <p:cNvSpPr txBox="1"/>
          <p:nvPr/>
        </p:nvSpPr>
        <p:spPr>
          <a:xfrm>
            <a:off x="1585519" y="385894"/>
            <a:ext cx="650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PRODOTTI DELLA COMBUSTIONE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C53034-D10B-4B65-A98F-E1B507A76518}"/>
              </a:ext>
            </a:extLst>
          </p:cNvPr>
          <p:cNvSpPr txBox="1"/>
          <p:nvPr/>
        </p:nvSpPr>
        <p:spPr>
          <a:xfrm>
            <a:off x="1845578" y="1996580"/>
            <a:ext cx="9009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/>
              <a:t>FIAMME: fenomeno di emissione luminosa prodotta dalla combustione dei gas.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/>
              <a:t>CALORE: energia termica.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/>
              <a:t>GAS DI COMBUSTIONE: insieme dei prodotti gassosi formatisi a seguito del riscaldamento e della combustione.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/>
              <a:t>FUMO: sospensione nell’atmosfera di particelle solide incombuste o liquide o condensate prodotte da una combustione incompleta.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744897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FC3B48-1D0A-4DFE-846C-1B2A1C8866AC}"/>
              </a:ext>
            </a:extLst>
          </p:cNvPr>
          <p:cNvSpPr txBox="1"/>
          <p:nvPr/>
        </p:nvSpPr>
        <p:spPr>
          <a:xfrm>
            <a:off x="1862356" y="536895"/>
            <a:ext cx="4806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FIAMME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26C8D3-E3DC-4313-B98F-837D470024F6}"/>
              </a:ext>
            </a:extLst>
          </p:cNvPr>
          <p:cNvSpPr txBox="1"/>
          <p:nvPr/>
        </p:nvSpPr>
        <p:spPr>
          <a:xfrm>
            <a:off x="1761688" y="4094151"/>
            <a:ext cx="9160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Le fiamme rappresentano, nella prima fase di ignizione, il rischio minore dell’incendio: esse sono visibili, localizzate, la propagazione avviene per contatto ed è piuttosto lenta. Diventano pericolose quando l’incendio è divenuto generalizzato e quindi difficilmente gestibile.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B8B28C-5907-41FF-BA2A-E075D08372BA}"/>
              </a:ext>
            </a:extLst>
          </p:cNvPr>
          <p:cNvSpPr txBox="1"/>
          <p:nvPr/>
        </p:nvSpPr>
        <p:spPr>
          <a:xfrm>
            <a:off x="1761688" y="1747282"/>
            <a:ext cx="78185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Le fiamme sono costituite dall’emissione di luce conseguente alla combustione di gas sviluppatisi in un incendio. In particolare, nell’incendio di combustibili gassosi, è possibile valutare approssimativamente il valore raggiunto dalla temperatura di combustione dal colore della fiamma.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7996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7E8859-3C03-4299-80A2-F9C274FE2DB1}"/>
              </a:ext>
            </a:extLst>
          </p:cNvPr>
          <p:cNvSpPr txBox="1"/>
          <p:nvPr/>
        </p:nvSpPr>
        <p:spPr>
          <a:xfrm>
            <a:off x="2206305" y="528506"/>
            <a:ext cx="4588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FIAMME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D744B8-E552-4071-9A38-0CD484C5D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051" y="1249491"/>
            <a:ext cx="8961897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87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7C0416-1330-44D1-8344-530707FB8557}"/>
              </a:ext>
            </a:extLst>
          </p:cNvPr>
          <p:cNvSpPr txBox="1"/>
          <p:nvPr/>
        </p:nvSpPr>
        <p:spPr>
          <a:xfrm>
            <a:off x="2080470" y="528506"/>
            <a:ext cx="485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CALORE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5AE444-E3FC-42DC-9EF4-6244A005DE36}"/>
              </a:ext>
            </a:extLst>
          </p:cNvPr>
          <p:cNvSpPr txBox="1"/>
          <p:nvPr/>
        </p:nvSpPr>
        <p:spPr>
          <a:xfrm>
            <a:off x="1971413" y="2055303"/>
            <a:ext cx="93033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calore che si sviluppa durante la combustione è </a:t>
            </a:r>
            <a:r>
              <a:rPr lang="it-IT" sz="2800" dirty="0">
                <a:solidFill>
                  <a:schemeClr val="accent4"/>
                </a:solidFill>
              </a:rPr>
              <a:t>la causa principale </a:t>
            </a:r>
            <a:r>
              <a:rPr lang="it-IT" sz="2800" dirty="0"/>
              <a:t>della </a:t>
            </a:r>
            <a:r>
              <a:rPr lang="it-IT" sz="2800" dirty="0">
                <a:solidFill>
                  <a:schemeClr val="accent4"/>
                </a:solidFill>
              </a:rPr>
              <a:t>propagazione</a:t>
            </a:r>
            <a:r>
              <a:rPr lang="it-IT" sz="2800" dirty="0"/>
              <a:t> del processo di combustione stesso e produce un innalzamento di temperatura. </a:t>
            </a:r>
          </a:p>
          <a:p>
            <a:r>
              <a:rPr lang="it-IT" sz="2800" dirty="0"/>
              <a:t>Può causare danni: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 diretti (ustioni, disidratazione, difficoltà respiratorie)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 indiretti (crolli strutturali, esplosioni, difficoltà di esodo per porte surriscaldate, passaggi inaccessibili, ecc.)</a:t>
            </a:r>
          </a:p>
        </p:txBody>
      </p:sp>
    </p:spTree>
    <p:extLst>
      <p:ext uri="{BB962C8B-B14F-4D97-AF65-F5344CB8AC3E}">
        <p14:creationId xmlns:p14="http://schemas.microsoft.com/office/powerpoint/2010/main" val="3406211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03CAD6-45C3-48D2-86E2-FCE56275B520}"/>
              </a:ext>
            </a:extLst>
          </p:cNvPr>
          <p:cNvSpPr txBox="1"/>
          <p:nvPr/>
        </p:nvSpPr>
        <p:spPr>
          <a:xfrm>
            <a:off x="2046914" y="469783"/>
            <a:ext cx="4924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GAS DI COMBUSTIONE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87FDE4-95EE-4FB6-8742-A0B1CB85AB31}"/>
              </a:ext>
            </a:extLst>
          </p:cNvPr>
          <p:cNvSpPr txBox="1"/>
          <p:nvPr/>
        </p:nvSpPr>
        <p:spPr>
          <a:xfrm>
            <a:off x="1853967" y="1644242"/>
            <a:ext cx="8934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 gas di combustione sono quei prodotti che rimangono allo stato gassoso anche quando vengono raffreddati a temperatura ambiente (15°C):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Monossido di carbonio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Biossido di carbonio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Solfuro di idrogeno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Anidride solforosa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Ammoniaca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Acido Cianidrico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Acido Cloridrico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 Acroleina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Fosgene</a:t>
            </a:r>
          </a:p>
        </p:txBody>
      </p:sp>
    </p:spTree>
    <p:extLst>
      <p:ext uri="{BB962C8B-B14F-4D97-AF65-F5344CB8AC3E}">
        <p14:creationId xmlns:p14="http://schemas.microsoft.com/office/powerpoint/2010/main" val="465034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F3BE44-38C3-4199-93A4-74157B151FDB}"/>
              </a:ext>
            </a:extLst>
          </p:cNvPr>
          <p:cNvSpPr txBox="1"/>
          <p:nvPr/>
        </p:nvSpPr>
        <p:spPr>
          <a:xfrm>
            <a:off x="1979802" y="528506"/>
            <a:ext cx="5402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GAS DI COMBUSTIONE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FAC874-B25F-4067-A928-B50F955EB3D4}"/>
              </a:ext>
            </a:extLst>
          </p:cNvPr>
          <p:cNvSpPr txBox="1"/>
          <p:nvPr/>
        </p:nvSpPr>
        <p:spPr>
          <a:xfrm>
            <a:off x="1890319" y="2351782"/>
            <a:ext cx="8523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L’effetto dei gas di combustione può essere asfissiante (mancanza di ossigeno) o tossico</a:t>
            </a:r>
          </a:p>
          <a:p>
            <a:r>
              <a:rPr lang="it-IT" sz="3200" dirty="0"/>
              <a:t>I più comuni sono:</a:t>
            </a:r>
          </a:p>
          <a:p>
            <a:endParaRPr lang="it-IT" sz="3200" dirty="0"/>
          </a:p>
          <a:p>
            <a:endParaRPr lang="it-IT" sz="32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268663-BE79-4809-8A02-358DBB709B69}"/>
              </a:ext>
            </a:extLst>
          </p:cNvPr>
          <p:cNvSpPr txBox="1"/>
          <p:nvPr/>
        </p:nvSpPr>
        <p:spPr>
          <a:xfrm>
            <a:off x="1778466" y="3959604"/>
            <a:ext cx="8321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/>
              <a:t>Biossido di carbonio (CO2): non è tossico ma, sostituendosi all’ossigeno dell’aria, può impedire la normale respirazione (asfissia).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78202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2C4BA2-3ADA-4213-9629-35EFFA16502B}"/>
              </a:ext>
            </a:extLst>
          </p:cNvPr>
          <p:cNvSpPr txBox="1"/>
          <p:nvPr/>
        </p:nvSpPr>
        <p:spPr>
          <a:xfrm>
            <a:off x="1937857" y="570451"/>
            <a:ext cx="572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GAS DI COMBUSTIONE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E44951-046E-430C-89CB-5BEDC2C6E515}"/>
              </a:ext>
            </a:extLst>
          </p:cNvPr>
          <p:cNvSpPr txBox="1"/>
          <p:nvPr/>
        </p:nvSpPr>
        <p:spPr>
          <a:xfrm>
            <a:off x="1577130" y="1644241"/>
            <a:ext cx="8481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Monossido di carbonio (CO): si produce quando c’è poco ricambio di aria. È incolore ed inodore. Molto Tossico.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69DA0D7-9B9E-41E6-8629-CA7FBE510B0E}"/>
              </a:ext>
            </a:extLst>
          </p:cNvPr>
          <p:cNvSpPr txBox="1"/>
          <p:nvPr/>
        </p:nvSpPr>
        <p:spPr>
          <a:xfrm>
            <a:off x="1333850" y="3338818"/>
            <a:ext cx="9118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Il monossido di carbonio viene assorbito per via polmonare; attraverso la parete alveolare passa nel sangue per combinazione con l’emoglobina dei globuli rossi formando la </a:t>
            </a:r>
            <a:r>
              <a:rPr lang="it-IT" sz="2400" b="1" dirty="0" err="1"/>
              <a:t>carbossi</a:t>
            </a:r>
            <a:r>
              <a:rPr lang="it-IT" sz="2400" b="1" dirty="0"/>
              <a:t>-emoglobina. L’affinità di legame che intercorre tra l’ossido di carbonio e  l’emoglobina è di circa 220 volte superiore a quella tra l’emoglobina e ossigeno</a:t>
            </a:r>
          </a:p>
        </p:txBody>
      </p:sp>
    </p:spTree>
    <p:extLst>
      <p:ext uri="{BB962C8B-B14F-4D97-AF65-F5344CB8AC3E}">
        <p14:creationId xmlns:p14="http://schemas.microsoft.com/office/powerpoint/2010/main" val="79397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766E65-139C-48DB-9243-075BDAAC5AF9}"/>
              </a:ext>
            </a:extLst>
          </p:cNvPr>
          <p:cNvSpPr txBox="1"/>
          <p:nvPr/>
        </p:nvSpPr>
        <p:spPr>
          <a:xfrm>
            <a:off x="1761688" y="352338"/>
            <a:ext cx="578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DOVERI DEI LAVORATORI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936E9A-3347-4717-8439-1906AA513C6D}"/>
              </a:ext>
            </a:extLst>
          </p:cNvPr>
          <p:cNvSpPr txBox="1"/>
          <p:nvPr/>
        </p:nvSpPr>
        <p:spPr>
          <a:xfrm>
            <a:off x="1996580" y="1325461"/>
            <a:ext cx="89594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Prendersi  cura </a:t>
            </a:r>
            <a:r>
              <a:rPr lang="it-IT" sz="2400" dirty="0"/>
              <a:t>della propria sicurezza e di quella delle altre persone presenti sul posto di lavoro.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Osservare le disposizioni </a:t>
            </a:r>
            <a:r>
              <a:rPr lang="it-IT" sz="2400" dirty="0"/>
              <a:t>aziendali e le istruzioni dei superiori in materia di sicurezza.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 </a:t>
            </a: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Segnalare condizioni </a:t>
            </a:r>
            <a:r>
              <a:rPr lang="it-IT" sz="2400" dirty="0"/>
              <a:t>di pericolo ai superiori e intervenire direttamente, in caso di urgenza, senza correre rischi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Non rimuovere o modificare </a:t>
            </a:r>
            <a:r>
              <a:rPr lang="it-IT" sz="2400" dirty="0"/>
              <a:t>senza autorizzazione i dispositivi di sicurezza, segnalazione o controllo (allarmi, segnaletica, estintori, ecc.)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Utilizzare correttamente </a:t>
            </a:r>
            <a:r>
              <a:rPr lang="it-IT" sz="2400" dirty="0"/>
              <a:t>secondo le istruzioni ricevute, le sostanze pericolose e i dispositivi di sicurezza e di protezione.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Non compiere di propria iniziativa </a:t>
            </a:r>
            <a:r>
              <a:rPr lang="it-IT" sz="2400" dirty="0"/>
              <a:t>operazioni o manovre che </a:t>
            </a:r>
            <a:r>
              <a:rPr lang="it-IT" sz="2400" dirty="0">
                <a:solidFill>
                  <a:schemeClr val="accent4">
                    <a:lumMod val="75000"/>
                  </a:schemeClr>
                </a:solidFill>
              </a:rPr>
              <a:t>non sono di loro competenza</a:t>
            </a:r>
            <a:r>
              <a:rPr lang="it-IT" sz="2400" dirty="0"/>
              <a:t> o che possano compromettere la sicurezza propria o di altri.</a:t>
            </a:r>
          </a:p>
        </p:txBody>
      </p:sp>
    </p:spTree>
    <p:extLst>
      <p:ext uri="{BB962C8B-B14F-4D97-AF65-F5344CB8AC3E}">
        <p14:creationId xmlns:p14="http://schemas.microsoft.com/office/powerpoint/2010/main" val="1509124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872894-2DB8-47E9-878D-3DC849A2F6C0}"/>
              </a:ext>
            </a:extLst>
          </p:cNvPr>
          <p:cNvSpPr txBox="1"/>
          <p:nvPr/>
        </p:nvSpPr>
        <p:spPr>
          <a:xfrm>
            <a:off x="1887523" y="511728"/>
            <a:ext cx="55367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RILEVATORI DI MONOSSIDO DI CARBONIO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6D887F-CB0D-4506-BCB0-C1A187459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063" y="2029683"/>
            <a:ext cx="4473388" cy="308385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7089EC3-3DF3-45BB-B7B3-2CAD62380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551" y="2548897"/>
            <a:ext cx="4993341" cy="28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0B87B9-2599-4C88-9882-3AB86EF89EC0}"/>
              </a:ext>
            </a:extLst>
          </p:cNvPr>
          <p:cNvSpPr txBox="1"/>
          <p:nvPr/>
        </p:nvSpPr>
        <p:spPr>
          <a:xfrm>
            <a:off x="1946246" y="612396"/>
            <a:ext cx="5561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GAS DI COMBUSTIONE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0792D0-D856-4F04-91FE-0CE5F5D0718C}"/>
              </a:ext>
            </a:extLst>
          </p:cNvPr>
          <p:cNvSpPr txBox="1"/>
          <p:nvPr/>
        </p:nvSpPr>
        <p:spPr>
          <a:xfrm>
            <a:off x="1946246" y="1721289"/>
            <a:ext cx="87497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Anidride solforosa (SO2): si forma durante la combustione di sostanze contenenti zolfo. Caratteristico odore sulfureo. Tossica, corrosiva, irritante (a seconda della concentrazione).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Acido Cianidrico (HCN): si forma durante la combustione di materiali organici quali lana, seta, fibre e diverse resine sintetiche. Caratteristico odore di mandorle amare. Molto Tossico.</a:t>
            </a:r>
          </a:p>
        </p:txBody>
      </p:sp>
    </p:spTree>
    <p:extLst>
      <p:ext uri="{BB962C8B-B14F-4D97-AF65-F5344CB8AC3E}">
        <p14:creationId xmlns:p14="http://schemas.microsoft.com/office/powerpoint/2010/main" val="990520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35861B-E673-4027-A841-B6BA211E38E6}"/>
              </a:ext>
            </a:extLst>
          </p:cNvPr>
          <p:cNvSpPr txBox="1"/>
          <p:nvPr/>
        </p:nvSpPr>
        <p:spPr>
          <a:xfrm>
            <a:off x="1862356" y="394283"/>
            <a:ext cx="525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FOSGENE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82162F-979E-4922-8AF8-0E6B2ED1092D}"/>
              </a:ext>
            </a:extLst>
          </p:cNvPr>
          <p:cNvSpPr txBox="1"/>
          <p:nvPr/>
        </p:nvSpPr>
        <p:spPr>
          <a:xfrm>
            <a:off x="1795244" y="1585519"/>
            <a:ext cx="87245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Il fosgene è un gas tossico che si sviluppa durante le combustioni di </a:t>
            </a:r>
            <a:r>
              <a:rPr lang="it-IT" sz="2800" u="sng" dirty="0"/>
              <a:t>materiali che contengono il cloro</a:t>
            </a:r>
            <a:r>
              <a:rPr lang="it-IT" sz="2800" dirty="0"/>
              <a:t>, come per esempio alcune materie plastiche.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Esso diventa particolarmente pericoloso in </a:t>
            </a:r>
            <a:r>
              <a:rPr lang="it-IT" sz="2800" u="sng" dirty="0"/>
              <a:t>ambienti chiusi</a:t>
            </a:r>
            <a:r>
              <a:rPr lang="it-IT" sz="28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/>
              <a:t>Meccanismo d’azione: Il fosgene, a contatto con l’acqua o con l’umidità, </a:t>
            </a:r>
            <a:r>
              <a:rPr lang="it-IT" sz="2800" u="sng" dirty="0"/>
              <a:t>si scinde in anidride carbonica e acido cloridrico  che è estremamente pericoloso </a:t>
            </a:r>
            <a:r>
              <a:rPr lang="it-IT" sz="2800" dirty="0"/>
              <a:t>in quanto intensamente caustico e capace di raggiungere le vie respiratorie.</a:t>
            </a:r>
          </a:p>
        </p:txBody>
      </p:sp>
    </p:spTree>
    <p:extLst>
      <p:ext uri="{BB962C8B-B14F-4D97-AF65-F5344CB8AC3E}">
        <p14:creationId xmlns:p14="http://schemas.microsoft.com/office/powerpoint/2010/main" val="2284440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AF0A7B-2F23-469C-B91E-8C3A5138D62C}"/>
              </a:ext>
            </a:extLst>
          </p:cNvPr>
          <p:cNvSpPr txBox="1"/>
          <p:nvPr/>
        </p:nvSpPr>
        <p:spPr>
          <a:xfrm>
            <a:off x="1795244" y="637563"/>
            <a:ext cx="551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FOSGENE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46014C-1492-4AFC-9C5D-0FF864D66208}"/>
              </a:ext>
            </a:extLst>
          </p:cNvPr>
          <p:cNvSpPr txBox="1"/>
          <p:nvPr/>
        </p:nvSpPr>
        <p:spPr>
          <a:xfrm>
            <a:off x="1921078" y="1426128"/>
            <a:ext cx="84812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SINTOMATOLOGIA: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irritazione (occhi, naso, e gola)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lacrimazione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secchezza della bocca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costrizione toracica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vomito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mal di testa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1847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DDA022-AFCF-443D-982B-B37234EF1303}"/>
              </a:ext>
            </a:extLst>
          </p:cNvPr>
          <p:cNvSpPr txBox="1"/>
          <p:nvPr/>
        </p:nvSpPr>
        <p:spPr>
          <a:xfrm>
            <a:off x="1879134" y="427839"/>
            <a:ext cx="562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FUMI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FD1EFB-D82B-4A4B-B072-270269367FFA}"/>
              </a:ext>
            </a:extLst>
          </p:cNvPr>
          <p:cNvSpPr txBox="1"/>
          <p:nvPr/>
        </p:nvSpPr>
        <p:spPr>
          <a:xfrm>
            <a:off x="1963024" y="1209675"/>
            <a:ext cx="58555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 fumi sono formati da piccolissime particelle solide (aerosol), liquide (nebbie o vapori condensati). Le particelle solide sono sostanze incombuste che si formano quando la combustione avviene in </a:t>
            </a:r>
            <a:r>
              <a:rPr lang="it-IT" sz="2800" u="sng" dirty="0"/>
              <a:t>carenza di ossigeno </a:t>
            </a:r>
            <a:r>
              <a:rPr lang="it-IT" sz="2800" dirty="0"/>
              <a:t>e vengono trascinate dai gas caldi prodotti dalla combustione stessa. Normalmente sono prodotti in quantità tali da </a:t>
            </a:r>
            <a:r>
              <a:rPr lang="it-IT" sz="2800" u="sng" dirty="0"/>
              <a:t>impedire la visibilità </a:t>
            </a:r>
            <a:r>
              <a:rPr lang="it-IT" sz="2800" dirty="0"/>
              <a:t>ostacolando l’attività dei soccorritori e l’esodo delle persone.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57CD0E-7BC9-4F3E-8580-40DBB4B9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15" y="1406736"/>
            <a:ext cx="4566885" cy="28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75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2C47AC-5C42-45B0-83CB-6D4AC825FC3A}"/>
              </a:ext>
            </a:extLst>
          </p:cNvPr>
          <p:cNvSpPr txBox="1"/>
          <p:nvPr/>
        </p:nvSpPr>
        <p:spPr>
          <a:xfrm>
            <a:off x="2072081" y="578840"/>
            <a:ext cx="4941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FUMI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C721DA-5667-4592-9111-92EF6069C67D}"/>
              </a:ext>
            </a:extLst>
          </p:cNvPr>
          <p:cNvSpPr txBox="1"/>
          <p:nvPr/>
        </p:nvSpPr>
        <p:spPr>
          <a:xfrm>
            <a:off x="1803633" y="1518407"/>
            <a:ext cx="64091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/>
              <a:t>Le particelle solide dei fumi che sono incombusti e ceneri rendono il fumo di colore scuro.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/>
              <a:t>Le particelle liquide, invece, sono costituite essenzialmente da vapor d’acqua che al di sotto dei 100°C condensa dando luogo a fumo di color bianco. </a:t>
            </a:r>
            <a:endParaRPr lang="it-IT" sz="3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357B18-7914-4829-B3F7-C5735F20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822" y="1865946"/>
            <a:ext cx="3403317" cy="22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4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F10B451-47E7-44DE-B606-B89EA2BEE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947" y="1317072"/>
            <a:ext cx="7889448" cy="512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1A2E7C-201D-4BAC-A007-157DDB3130CF}"/>
              </a:ext>
            </a:extLst>
          </p:cNvPr>
          <p:cNvSpPr txBox="1"/>
          <p:nvPr/>
        </p:nvSpPr>
        <p:spPr>
          <a:xfrm>
            <a:off x="2155971" y="469783"/>
            <a:ext cx="512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DINAMICA DELL’INCENDIO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A40618-CA56-4161-BFC7-4E0370B43CA2}"/>
              </a:ext>
            </a:extLst>
          </p:cNvPr>
          <p:cNvSpPr txBox="1"/>
          <p:nvPr/>
        </p:nvSpPr>
        <p:spPr>
          <a:xfrm>
            <a:off x="2055303" y="2155971"/>
            <a:ext cx="7784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Nell’evoluzione dell’incendio si possono individuare quattro fasi caratteristiche: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chemeClr val="accent4"/>
                </a:solidFill>
              </a:rPr>
              <a:t>Fase di ignizione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chemeClr val="accent4"/>
                </a:solidFill>
              </a:rPr>
              <a:t>Fase di propagazione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chemeClr val="accent4"/>
                </a:solidFill>
              </a:rPr>
              <a:t>Incendio generalizzato (flash over)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chemeClr val="accent4"/>
                </a:solidFill>
              </a:rPr>
              <a:t>Estinzione e raffreddamento </a:t>
            </a:r>
          </a:p>
        </p:txBody>
      </p:sp>
    </p:spTree>
    <p:extLst>
      <p:ext uri="{BB962C8B-B14F-4D97-AF65-F5344CB8AC3E}">
        <p14:creationId xmlns:p14="http://schemas.microsoft.com/office/powerpoint/2010/main" val="348672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05C88A-D4DF-420A-8781-19624B2AECEE}"/>
              </a:ext>
            </a:extLst>
          </p:cNvPr>
          <p:cNvSpPr txBox="1"/>
          <p:nvPr/>
        </p:nvSpPr>
        <p:spPr>
          <a:xfrm>
            <a:off x="1853966" y="545284"/>
            <a:ext cx="522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DINAMICA DELL’INCENDIO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682BAF-2839-47BA-9BAC-D7E5DECF1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262" y="1368431"/>
            <a:ext cx="7931583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52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9DCE4B-3D30-4B78-B510-D71C95064510}"/>
              </a:ext>
            </a:extLst>
          </p:cNvPr>
          <p:cNvSpPr txBox="1"/>
          <p:nvPr/>
        </p:nvSpPr>
        <p:spPr>
          <a:xfrm>
            <a:off x="1870745" y="469783"/>
            <a:ext cx="5276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EFFETTI DELL’INCENDIO SULL’UOMO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DE3A24-E23F-4063-BE47-76615F19B80E}"/>
              </a:ext>
            </a:extLst>
          </p:cNvPr>
          <p:cNvSpPr txBox="1"/>
          <p:nvPr/>
        </p:nvSpPr>
        <p:spPr>
          <a:xfrm>
            <a:off x="1702965" y="1979802"/>
            <a:ext cx="7650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 principali effetti dell’incendio sull’uomo sono:</a:t>
            </a:r>
          </a:p>
          <a:p>
            <a:r>
              <a:rPr lang="it-IT" sz="2400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>
                <a:solidFill>
                  <a:schemeClr val="accent4"/>
                </a:solidFill>
              </a:rPr>
              <a:t>ANOSSIA</a:t>
            </a:r>
            <a:r>
              <a:rPr lang="it-IT" sz="2400" b="1" dirty="0">
                <a:solidFill>
                  <a:schemeClr val="accent1"/>
                </a:solidFill>
              </a:rPr>
              <a:t> </a:t>
            </a:r>
            <a:r>
              <a:rPr lang="it-IT" sz="2400" b="1" dirty="0"/>
              <a:t> (a causa della riduzione del tasso di ossigeno nell’aria)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>
                <a:solidFill>
                  <a:schemeClr val="accent4"/>
                </a:solidFill>
              </a:rPr>
              <a:t>AZIONE TOSSICA DEI FUMI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b="1" dirty="0">
              <a:solidFill>
                <a:schemeClr val="accent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>
                <a:solidFill>
                  <a:schemeClr val="accent4"/>
                </a:solidFill>
              </a:rPr>
              <a:t>RIDUZIONE DELLA VISIBILITÀ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400" b="1" dirty="0">
              <a:solidFill>
                <a:schemeClr val="accent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b="1" dirty="0">
                <a:solidFill>
                  <a:schemeClr val="accent4"/>
                </a:solidFill>
              </a:rPr>
              <a:t>AZIONE TERMICA</a:t>
            </a:r>
          </a:p>
        </p:txBody>
      </p:sp>
    </p:spTree>
    <p:extLst>
      <p:ext uri="{BB962C8B-B14F-4D97-AF65-F5344CB8AC3E}">
        <p14:creationId xmlns:p14="http://schemas.microsoft.com/office/powerpoint/2010/main" val="2615137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BD8A98-68BF-4FF9-996C-C44B6964001D}"/>
              </a:ext>
            </a:extLst>
          </p:cNvPr>
          <p:cNvSpPr txBox="1"/>
          <p:nvPr/>
        </p:nvSpPr>
        <p:spPr>
          <a:xfrm>
            <a:off x="1635854" y="189338"/>
            <a:ext cx="558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INFORMAZIONE E FORMAZIONE ANTINCENDIO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3E3729C-1842-4D55-9643-0BE717F85735}"/>
              </a:ext>
            </a:extLst>
          </p:cNvPr>
          <p:cNvSpPr txBox="1"/>
          <p:nvPr/>
        </p:nvSpPr>
        <p:spPr>
          <a:xfrm>
            <a:off x="2206305" y="1593908"/>
            <a:ext cx="8523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E' obbligo del datore di lavoro fornire al personale una adeguata informazione e formazione al riguardo di 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rischi di incendio legati all'attività svolta nell'impresa ed alle specifiche mansioni svolte;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misure di prevenzione e di protezione incendi adottate in azienda con particolare riferimento a: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ubicazione dei presidi antincendi;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ubicazione delle vie di uscita;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modalità di apertura delle porte delle uscite;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l'importanza di tenere chiuse le porte resistenti al fuoco;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i motivi per cui non devono essere utilizzati gli ascensori per l'evacuazione in caso di incendio.</a:t>
            </a:r>
          </a:p>
        </p:txBody>
      </p:sp>
    </p:spTree>
    <p:extLst>
      <p:ext uri="{BB962C8B-B14F-4D97-AF65-F5344CB8AC3E}">
        <p14:creationId xmlns:p14="http://schemas.microsoft.com/office/powerpoint/2010/main" val="1314299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BD0AFE-313C-4DBB-B49C-1931458DFF88}"/>
              </a:ext>
            </a:extLst>
          </p:cNvPr>
          <p:cNvSpPr txBox="1"/>
          <p:nvPr/>
        </p:nvSpPr>
        <p:spPr>
          <a:xfrm>
            <a:off x="1820411" y="243281"/>
            <a:ext cx="518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EFFETTI DEL CALORE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9C2D59-53E9-4FEE-859E-988CFC4735AE}"/>
              </a:ext>
            </a:extLst>
          </p:cNvPr>
          <p:cNvSpPr txBox="1"/>
          <p:nvPr/>
        </p:nvSpPr>
        <p:spPr>
          <a:xfrm>
            <a:off x="1820411" y="2155971"/>
            <a:ext cx="73739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Il calore è dannoso per l’uomo potendo causare la disidratazione dei tessuti, difficoltà o blocco della respirazione e scottature. 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Una temperatura dell’aria di circa 150 °C è da ritenere la massima sopportabile sulla pelle per brevissimo tempo, a condizione che l’aria sia sufficientemente secca</a:t>
            </a:r>
            <a:r>
              <a:rPr lang="it-IT" sz="2400" dirty="0"/>
              <a:t>. Tale valore si abbassa se l’aria è umida.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Purtroppo negli incendi sono presenti notevoli quantità di vapore acqueo. </a:t>
            </a:r>
            <a:r>
              <a:rPr lang="it-IT" sz="2400" dirty="0">
                <a:solidFill>
                  <a:schemeClr val="accent4"/>
                </a:solidFill>
              </a:rPr>
              <a:t>Una temperatura di circa 60°C è da ritenere la massima respirabile per breve tempo. </a:t>
            </a:r>
          </a:p>
        </p:txBody>
      </p:sp>
    </p:spTree>
    <p:extLst>
      <p:ext uri="{BB962C8B-B14F-4D97-AF65-F5344CB8AC3E}">
        <p14:creationId xmlns:p14="http://schemas.microsoft.com/office/powerpoint/2010/main" val="3569303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635F62-FB28-4CFA-9AAD-869AC34932F6}"/>
              </a:ext>
            </a:extLst>
          </p:cNvPr>
          <p:cNvSpPr txBox="1"/>
          <p:nvPr/>
        </p:nvSpPr>
        <p:spPr>
          <a:xfrm>
            <a:off x="1946246" y="411061"/>
            <a:ext cx="546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EFFETTI DEL CALORE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FF43E7-38A7-41DB-830C-709A80F81E13}"/>
              </a:ext>
            </a:extLst>
          </p:cNvPr>
          <p:cNvSpPr txBox="1"/>
          <p:nvPr/>
        </p:nvSpPr>
        <p:spPr>
          <a:xfrm>
            <a:off x="1862356" y="1728131"/>
            <a:ext cx="70886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L’irraggiamento genera ustioni sull’organismo umano che possono essere classificate a seconda della loro profondità in: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ustioni di I° grado</a:t>
            </a:r>
          </a:p>
          <a:p>
            <a:r>
              <a:rPr lang="it-IT" sz="2400" dirty="0"/>
              <a:t>                                   </a:t>
            </a:r>
            <a:r>
              <a:rPr lang="it-IT" sz="2400" u="sng" dirty="0"/>
              <a:t>superficiali</a:t>
            </a:r>
          </a:p>
          <a:p>
            <a:r>
              <a:rPr lang="it-IT" sz="2400" dirty="0"/>
              <a:t>                                   facilmente guaribili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ustioni di II° grado</a:t>
            </a:r>
          </a:p>
          <a:p>
            <a:r>
              <a:rPr lang="it-IT" sz="2400" dirty="0"/>
              <a:t>                                   </a:t>
            </a:r>
            <a:r>
              <a:rPr lang="it-IT" sz="2400" u="sng" dirty="0"/>
              <a:t>formazione di bolle e vescicole</a:t>
            </a:r>
          </a:p>
          <a:p>
            <a:r>
              <a:rPr lang="it-IT" sz="2400" dirty="0"/>
              <a:t>                                   consultazione struttura sanitaria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ustioni di III° grado</a:t>
            </a:r>
          </a:p>
          <a:p>
            <a:r>
              <a:rPr lang="it-IT" sz="2400" dirty="0"/>
              <a:t>                                    </a:t>
            </a:r>
            <a:r>
              <a:rPr lang="it-IT" sz="2400" u="sng" dirty="0"/>
              <a:t>profonde</a:t>
            </a:r>
          </a:p>
          <a:p>
            <a:r>
              <a:rPr lang="it-IT" sz="2400" dirty="0"/>
              <a:t>                                    urgente ospedalizzazione</a:t>
            </a:r>
          </a:p>
        </p:txBody>
      </p:sp>
    </p:spTree>
    <p:extLst>
      <p:ext uri="{BB962C8B-B14F-4D97-AF65-F5344CB8AC3E}">
        <p14:creationId xmlns:p14="http://schemas.microsoft.com/office/powerpoint/2010/main" val="4108163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24AE006-800A-4E3A-9E15-FC1457D1395B}"/>
              </a:ext>
            </a:extLst>
          </p:cNvPr>
          <p:cNvSpPr txBox="1"/>
          <p:nvPr/>
        </p:nvSpPr>
        <p:spPr>
          <a:xfrm>
            <a:off x="2072081" y="511728"/>
            <a:ext cx="5385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CAUSE DELL’INCENDIO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523AA5-E132-481B-8414-F0CD0D9B6856}"/>
              </a:ext>
            </a:extLst>
          </p:cNvPr>
          <p:cNvSpPr txBox="1"/>
          <p:nvPr/>
        </p:nvSpPr>
        <p:spPr>
          <a:xfrm>
            <a:off x="1795244" y="1560352"/>
            <a:ext cx="87916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Conoscere le principali cause d incendio negli ambienti di lavoro può fornire utili indicazioni di prevenzione. Fra queste: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Impianti elettrici (surriscaldamenti, cortocircuiti, scintille).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Sigarette, mozziconi e fiammiferi lasciati incustoditi.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Negligenza o mancato coordinamento nei lavori in appalto.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Deposito o manipolazione non idonea di sostanze infiammabili o combustibili.</a:t>
            </a:r>
          </a:p>
        </p:txBody>
      </p:sp>
    </p:spTree>
    <p:extLst>
      <p:ext uri="{BB962C8B-B14F-4D97-AF65-F5344CB8AC3E}">
        <p14:creationId xmlns:p14="http://schemas.microsoft.com/office/powerpoint/2010/main" val="542778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6A2298-D80F-4923-9831-94470283B6FA}"/>
              </a:ext>
            </a:extLst>
          </p:cNvPr>
          <p:cNvSpPr txBox="1"/>
          <p:nvPr/>
        </p:nvSpPr>
        <p:spPr>
          <a:xfrm>
            <a:off x="1795244" y="536895"/>
            <a:ext cx="517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CAUSE DELL’INCENDIO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27F7B8-CD9C-4CC9-A230-2999B2AAF98A}"/>
              </a:ext>
            </a:extLst>
          </p:cNvPr>
          <p:cNvSpPr txBox="1"/>
          <p:nvPr/>
        </p:nvSpPr>
        <p:spPr>
          <a:xfrm>
            <a:off x="1700168" y="1686187"/>
            <a:ext cx="87916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Accumulo di rifiuti, carta o altro materiale combustibile.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Negligenza nell’uso di fiamme libere e di apparecchi generatori di calore.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Inadeguata pulizia delle aree di lavoro e scarsa manutenzione delle apparecchiature.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Guasti e difetti di impianti di riscaldamento.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Fulmini.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Autocombustione.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Incendi dolosi.</a:t>
            </a:r>
          </a:p>
        </p:txBody>
      </p:sp>
    </p:spTree>
    <p:extLst>
      <p:ext uri="{BB962C8B-B14F-4D97-AF65-F5344CB8AC3E}">
        <p14:creationId xmlns:p14="http://schemas.microsoft.com/office/powerpoint/2010/main" val="2237870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16915D-ABA1-4CAD-9009-81D935E789EA}"/>
              </a:ext>
            </a:extLst>
          </p:cNvPr>
          <p:cNvSpPr txBox="1"/>
          <p:nvPr/>
        </p:nvSpPr>
        <p:spPr>
          <a:xfrm>
            <a:off x="1795244" y="3791824"/>
            <a:ext cx="530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LA PREVENZIONE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ADF834-F884-45D4-9BD6-F3530C5EF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51" y="1635853"/>
            <a:ext cx="4488809" cy="448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69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79526A-8137-44F5-8CCC-B259F5CAEACE}"/>
              </a:ext>
            </a:extLst>
          </p:cNvPr>
          <p:cNvSpPr txBox="1"/>
          <p:nvPr/>
        </p:nvSpPr>
        <p:spPr>
          <a:xfrm>
            <a:off x="2130804" y="503339"/>
            <a:ext cx="551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 PREVENZIONE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1F0257-EC4C-4620-AA35-8741D71CE220}"/>
              </a:ext>
            </a:extLst>
          </p:cNvPr>
          <p:cNvSpPr txBox="1"/>
          <p:nvPr/>
        </p:nvSpPr>
        <p:spPr>
          <a:xfrm>
            <a:off x="1686187" y="1719743"/>
            <a:ext cx="82044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Il compito principale degli addetti antincendio </a:t>
            </a:r>
            <a:r>
              <a:rPr lang="it-IT" sz="2400" dirty="0">
                <a:solidFill>
                  <a:schemeClr val="accent4"/>
                </a:solidFill>
              </a:rPr>
              <a:t>non è quello di spegnere gli incendi</a:t>
            </a:r>
            <a:r>
              <a:rPr lang="it-IT" sz="2400" dirty="0"/>
              <a:t>, ma </a:t>
            </a:r>
            <a:r>
              <a:rPr lang="it-IT" sz="2400" u="sng" dirty="0"/>
              <a:t>di prevenirli</a:t>
            </a:r>
            <a:r>
              <a:rPr lang="it-IT" sz="2400" dirty="0"/>
              <a:t>. Questo è possibile con controlli e verifiche periodiche.</a:t>
            </a:r>
          </a:p>
          <a:p>
            <a:r>
              <a:rPr lang="it-IT" sz="2400" dirty="0"/>
              <a:t>Prevenire un incendio consiste, fra l’altro, nel: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Vigilare</a:t>
            </a:r>
            <a:r>
              <a:rPr lang="it-IT" sz="2400" dirty="0"/>
              <a:t> sulla pulizia e sull’ordine dei luoghi di lavoro;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Evitare</a:t>
            </a:r>
            <a:r>
              <a:rPr lang="it-IT" sz="2400" dirty="0"/>
              <a:t> che materiali combustibili siano tenuti vicino a fonti di calore o possibili inneschi;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Verificare</a:t>
            </a:r>
            <a:r>
              <a:rPr lang="it-IT" sz="2400" dirty="0"/>
              <a:t> la ventilazione (naturale o meccanica) dei locali a rischio (centrali termiche, depositi di combustibili, ecc.) per evitare la formazione di miscele infiammabili;</a:t>
            </a:r>
          </a:p>
        </p:txBody>
      </p:sp>
    </p:spTree>
    <p:extLst>
      <p:ext uri="{BB962C8B-B14F-4D97-AF65-F5344CB8AC3E}">
        <p14:creationId xmlns:p14="http://schemas.microsoft.com/office/powerpoint/2010/main" val="42766944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D909B5-8C51-46CB-9F07-3B40C9293FA3}"/>
              </a:ext>
            </a:extLst>
          </p:cNvPr>
          <p:cNvSpPr txBox="1"/>
          <p:nvPr/>
        </p:nvSpPr>
        <p:spPr>
          <a:xfrm>
            <a:off x="1862356" y="394283"/>
            <a:ext cx="562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 PREVENZIONE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A16A4B-AB73-4439-86F1-FD715CF04157}"/>
              </a:ext>
            </a:extLst>
          </p:cNvPr>
          <p:cNvSpPr txBox="1"/>
          <p:nvPr/>
        </p:nvSpPr>
        <p:spPr>
          <a:xfrm>
            <a:off x="1635853" y="1879134"/>
            <a:ext cx="80534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Curare</a:t>
            </a:r>
            <a:r>
              <a:rPr lang="it-IT" sz="2400" dirty="0"/>
              <a:t> che i liquidi infiammabili siano tenuti in contenitori chiusi e che siano evitati gli sversamenti (prevedere vasche di contenimento, arrestare le perdite, pulire prontamente);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Impedire di fumare</a:t>
            </a:r>
            <a:r>
              <a:rPr lang="it-IT" sz="2400" dirty="0"/>
              <a:t>, di accendere fiamme libere e di effettuare lavori con produzione di scintille (saldatura, taglio, ecc.) nei luoghi dove vi è pericolo di esplosione o incendio;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Verificare</a:t>
            </a:r>
            <a:r>
              <a:rPr lang="it-IT" sz="2400" dirty="0"/>
              <a:t> i requisiti di sicurezza degli impianti elettrici;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Conservare</a:t>
            </a:r>
            <a:r>
              <a:rPr lang="it-IT" sz="2400" dirty="0"/>
              <a:t> i prodotti infiammabili in luoghi adeguati;</a:t>
            </a:r>
          </a:p>
        </p:txBody>
      </p:sp>
    </p:spTree>
    <p:extLst>
      <p:ext uri="{BB962C8B-B14F-4D97-AF65-F5344CB8AC3E}">
        <p14:creationId xmlns:p14="http://schemas.microsoft.com/office/powerpoint/2010/main" val="3690526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030DDB-6105-4D9B-B80E-19FC9AEF134E}"/>
              </a:ext>
            </a:extLst>
          </p:cNvPr>
          <p:cNvSpPr txBox="1"/>
          <p:nvPr/>
        </p:nvSpPr>
        <p:spPr>
          <a:xfrm>
            <a:off x="1879134" y="536895"/>
            <a:ext cx="541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 PREVENZIONE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097A27-FCCB-449D-BC9E-A80B48877D6A}"/>
              </a:ext>
            </a:extLst>
          </p:cNvPr>
          <p:cNvSpPr txBox="1"/>
          <p:nvPr/>
        </p:nvSpPr>
        <p:spPr>
          <a:xfrm>
            <a:off x="1627464" y="1929468"/>
            <a:ext cx="9622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Curare</a:t>
            </a:r>
            <a:r>
              <a:rPr lang="it-IT" sz="2800" dirty="0"/>
              <a:t> che siano esposte e ben visibili le segnalazioni antincendio, in particolare: uscite d’emergenza, vie d’esodo, estintori, divieti di fumare o usare fiamme libere, divieto di spegnere con acqua, </a:t>
            </a:r>
            <a:r>
              <a:rPr lang="it-IT" sz="2800" dirty="0" err="1"/>
              <a:t>ecc</a:t>
            </a:r>
            <a:r>
              <a:rPr lang="it-IT" sz="2800" dirty="0"/>
              <a:t>).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7C3729B-8456-4561-9387-43AED3A59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250" y="5096357"/>
            <a:ext cx="1463167" cy="14265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DE5E0F1-84C9-4DE1-B329-F3C502C12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720" y="3196221"/>
            <a:ext cx="1572904" cy="15729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5E2BB1-855A-4343-A189-90AB7E37A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21" y="3733165"/>
            <a:ext cx="1646063" cy="16399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053EB3C-B561-4AA7-8BC9-3C1D6390B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501" y="4759212"/>
            <a:ext cx="1585097" cy="17131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5109333-A593-40F2-96D3-151A462A9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070" y="4809821"/>
            <a:ext cx="1377815" cy="17131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4D4E80B-F8C7-4571-95E0-836BA23A0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441" y="3335810"/>
            <a:ext cx="164606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00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15B5AE-19B4-4347-96F7-C0D94CD54C27}"/>
              </a:ext>
            </a:extLst>
          </p:cNvPr>
          <p:cNvSpPr txBox="1"/>
          <p:nvPr/>
        </p:nvSpPr>
        <p:spPr>
          <a:xfrm>
            <a:off x="1711355" y="251670"/>
            <a:ext cx="5712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 CONTROLLI PERIODICI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B66C10-05DB-4652-9B16-A668DBB4D775}"/>
              </a:ext>
            </a:extLst>
          </p:cNvPr>
          <p:cNvSpPr txBox="1"/>
          <p:nvPr/>
        </p:nvSpPr>
        <p:spPr>
          <a:xfrm>
            <a:off x="1510019" y="1308683"/>
            <a:ext cx="80618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/>
              <a:t>I controlli periodici, effettuati dagli incaricati aziendali, sono la migliore garanzia di sicurezza nei luoghi di lavoro.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/>
              <a:t>Si tratta di semplici controlli visivi, che non richiedono attrezzature sofisticate o competenze specialistiche, ma sono il principale strumento per sapere di poter contare sempre sulle dotazioni essenziali di emergenza (vie di fuga, uscite, estintori, ecc.)</a:t>
            </a: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86127B-CE8F-4051-907F-DA54F896284F}"/>
              </a:ext>
            </a:extLst>
          </p:cNvPr>
          <p:cNvSpPr txBox="1"/>
          <p:nvPr/>
        </p:nvSpPr>
        <p:spPr>
          <a:xfrm>
            <a:off x="6828639" y="5279001"/>
            <a:ext cx="4118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I controlli vanno registrati sul registro dei controlli antincendio.</a:t>
            </a:r>
          </a:p>
        </p:txBody>
      </p:sp>
    </p:spTree>
    <p:extLst>
      <p:ext uri="{BB962C8B-B14F-4D97-AF65-F5344CB8AC3E}">
        <p14:creationId xmlns:p14="http://schemas.microsoft.com/office/powerpoint/2010/main" val="3322156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78CD40-5F1A-4F34-94BE-3A68B81014B8}"/>
              </a:ext>
            </a:extLst>
          </p:cNvPr>
          <p:cNvSpPr txBox="1"/>
          <p:nvPr/>
        </p:nvSpPr>
        <p:spPr>
          <a:xfrm>
            <a:off x="1593908" y="132457"/>
            <a:ext cx="5721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 TABELLA DEI CONTROLLI PERIODICI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CCD35AE-56D2-46A3-8CD7-5381DCBC4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224007"/>
              </p:ext>
            </p:extLst>
          </p:nvPr>
        </p:nvGraphicFramePr>
        <p:xfrm>
          <a:off x="2571079" y="1219724"/>
          <a:ext cx="8359776" cy="5525493"/>
        </p:xfrm>
        <a:graphic>
          <a:graphicData uri="http://schemas.openxmlformats.org/drawingml/2006/table">
            <a:tbl>
              <a:tblPr/>
              <a:tblGrid>
                <a:gridCol w="2566714">
                  <a:extLst>
                    <a:ext uri="{9D8B030D-6E8A-4147-A177-3AD203B41FA5}">
                      <a16:colId xmlns:a16="http://schemas.microsoft.com/office/drawing/2014/main" val="2508433502"/>
                    </a:ext>
                  </a:extLst>
                </a:gridCol>
                <a:gridCol w="1158291">
                  <a:extLst>
                    <a:ext uri="{9D8B030D-6E8A-4147-A177-3AD203B41FA5}">
                      <a16:colId xmlns:a16="http://schemas.microsoft.com/office/drawing/2014/main" val="3267840935"/>
                    </a:ext>
                  </a:extLst>
                </a:gridCol>
                <a:gridCol w="4634771">
                  <a:extLst>
                    <a:ext uri="{9D8B030D-6E8A-4147-A177-3AD203B41FA5}">
                      <a16:colId xmlns:a16="http://schemas.microsoft.com/office/drawing/2014/main" val="2042936183"/>
                    </a:ext>
                  </a:extLst>
                </a:gridCol>
              </a:tblGrid>
              <a:tr h="184183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 Unicode MS" charset="0"/>
                        </a:rPr>
                        <a:t>Estintori e dotazioni antincendio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46805" marB="46805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endParaRPr lang="it-IT" sz="1800">
                        <a:latin typeface="+mn-lt"/>
                      </a:endParaRPr>
                    </a:p>
                  </a:txBody>
                  <a:tcPr marT="45725" marB="45725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devono essere sempre in ordine, segnalati ed accessibili.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2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46805" marB="46805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511298"/>
                  </a:ext>
                </a:extLst>
              </a:tr>
              <a:tr h="22788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Vie di fuga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2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46805" marB="46805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endParaRPr lang="it-IT" sz="1800">
                        <a:latin typeface="+mn-lt"/>
                      </a:endParaRPr>
                    </a:p>
                  </a:txBody>
                  <a:tcPr marT="45725" marB="45725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 Unicode MS" charset="0"/>
                        </a:rPr>
                        <a:t>devono essere sempre libere da ostruzioni e da pericoli e servite da illuminazione di emergenza.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46805" marB="46805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659657"/>
                  </a:ext>
                </a:extLst>
              </a:tr>
              <a:tr h="140483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 Unicode MS" charset="0"/>
                        </a:rPr>
                        <a:t>Porte lungo le vie d’uscita </a:t>
                      </a:r>
                    </a:p>
                  </a:txBody>
                  <a:tcPr marL="90000" marR="90000" marT="46805" marB="46805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endParaRPr lang="it-IT" sz="1800">
                        <a:latin typeface="+mn-lt"/>
                      </a:endParaRPr>
                    </a:p>
                  </a:txBody>
                  <a:tcPr marT="45725" marB="45725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devono potersi aprire facilmente.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46805" marB="46805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607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03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BE6120-7AA3-4CFD-9F2E-F9BBD758B1EB}"/>
              </a:ext>
            </a:extLst>
          </p:cNvPr>
          <p:cNvSpPr txBox="1"/>
          <p:nvPr/>
        </p:nvSpPr>
        <p:spPr>
          <a:xfrm>
            <a:off x="1577131" y="185279"/>
            <a:ext cx="617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INFORMAZIONE E FORMAZIONE ANTINCENDIO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85BB68-5AC0-440C-A358-AF529D242667}"/>
              </a:ext>
            </a:extLst>
          </p:cNvPr>
          <p:cNvSpPr txBox="1"/>
          <p:nvPr/>
        </p:nvSpPr>
        <p:spPr>
          <a:xfrm>
            <a:off x="1577131" y="1929468"/>
            <a:ext cx="104023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4"/>
                </a:solidFill>
              </a:rPr>
              <a:t>Procedure da adottare in caso di incendio ed in particolare</a:t>
            </a:r>
            <a:r>
              <a:rPr lang="it-IT" sz="24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azioni da attuare quando si scopre un incendio;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come azionare un allarme;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azioni da attuare quando si sente un allarme;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procedure di evacuazione fino al punto di raccolta in luogo sicuro;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modalità di chiamata dei vigili del fuoco.</a:t>
            </a:r>
          </a:p>
          <a:p>
            <a:r>
              <a:rPr lang="it-IT" sz="2400" dirty="0">
                <a:solidFill>
                  <a:schemeClr val="accent4"/>
                </a:solidFill>
              </a:rPr>
              <a:t>I nominativi dei lavoratori incaricati di applicare le misure di prevenzione incendi, lotta antincendi e gestione delle emergenze e pronto soccorso;</a:t>
            </a:r>
          </a:p>
          <a:p>
            <a:r>
              <a:rPr lang="it-IT" sz="2400" dirty="0">
                <a:solidFill>
                  <a:schemeClr val="accent4"/>
                </a:solidFill>
              </a:rPr>
              <a:t>il nominativo del responsabile del servizio di prevenzione e protezione dell'azienda (RSPP).</a:t>
            </a:r>
          </a:p>
        </p:txBody>
      </p:sp>
    </p:spTree>
    <p:extLst>
      <p:ext uri="{BB962C8B-B14F-4D97-AF65-F5344CB8AC3E}">
        <p14:creationId xmlns:p14="http://schemas.microsoft.com/office/powerpoint/2010/main" val="166067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7CC977-DC41-4748-A219-73A2D66C5769}"/>
              </a:ext>
            </a:extLst>
          </p:cNvPr>
          <p:cNvSpPr txBox="1"/>
          <p:nvPr/>
        </p:nvSpPr>
        <p:spPr>
          <a:xfrm>
            <a:off x="1668878" y="132457"/>
            <a:ext cx="5352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 TABELLA DEI CONTROLLI PERIODICI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AFDCA80F-4B98-4F1B-B481-3CFA10FCA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040447"/>
              </p:ext>
            </p:extLst>
          </p:nvPr>
        </p:nvGraphicFramePr>
        <p:xfrm>
          <a:off x="3262779" y="1209675"/>
          <a:ext cx="8288338" cy="5600079"/>
        </p:xfrm>
        <a:graphic>
          <a:graphicData uri="http://schemas.openxmlformats.org/drawingml/2006/table">
            <a:tbl>
              <a:tblPr/>
              <a:tblGrid>
                <a:gridCol w="2714625">
                  <a:extLst>
                    <a:ext uri="{9D8B030D-6E8A-4147-A177-3AD203B41FA5}">
                      <a16:colId xmlns:a16="http://schemas.microsoft.com/office/drawing/2014/main" val="1716229880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1779838647"/>
                    </a:ext>
                  </a:extLst>
                </a:gridCol>
                <a:gridCol w="4359275">
                  <a:extLst>
                    <a:ext uri="{9D8B030D-6E8A-4147-A177-3AD203B41FA5}">
                      <a16:colId xmlns:a16="http://schemas.microsoft.com/office/drawing/2014/main" val="1157945403"/>
                    </a:ext>
                  </a:extLst>
                </a:gridCol>
              </a:tblGrid>
              <a:tr h="140136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Porte resistenti al fuoco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Arial Unicode MS" charset="0"/>
                      </a:endParaRPr>
                    </a:p>
                  </a:txBody>
                  <a:tcPr marL="90000" marR="90000" marT="46806" marB="4680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endParaRPr lang="it-IT" sz="1800">
                        <a:latin typeface="+mn-lt"/>
                      </a:endParaRPr>
                    </a:p>
                  </a:txBody>
                  <a:tcPr marT="45726" marB="4572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 Unicode MS" charset="0"/>
                        </a:rPr>
                        <a:t>devono essere integre e potersi chiudere regolarmente.</a:t>
                      </a:r>
                    </a:p>
                  </a:txBody>
                  <a:tcPr marL="90000" marR="90000" marT="46806" marB="4680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8298"/>
                  </a:ext>
                </a:extLst>
              </a:tr>
              <a:tr h="183728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 Unicode MS" charset="0"/>
                        </a:rPr>
                        <a:t>Apparecchiature elettriche</a:t>
                      </a:r>
                    </a:p>
                  </a:txBody>
                  <a:tcPr marL="90000" marR="90000" marT="46806" marB="4680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endParaRPr lang="it-IT" sz="1800">
                        <a:latin typeface="+mn-lt"/>
                      </a:endParaRPr>
                    </a:p>
                  </a:txBody>
                  <a:tcPr marT="45726" marB="4572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Devono essere segnalati pericoli, guasti e mal funzionamenti, per una pronta manutenzione.</a:t>
                      </a:r>
                    </a:p>
                  </a:txBody>
                  <a:tcPr marL="90000" marR="90000" marT="46806" marB="4680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974498"/>
                  </a:ext>
                </a:extLst>
              </a:tr>
              <a:tr h="140136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Fiamme libere</a:t>
                      </a:r>
                    </a:p>
                  </a:txBody>
                  <a:tcPr marL="90000" marR="90000" marT="46806" marB="4680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endParaRPr lang="it-IT" sz="1800">
                        <a:latin typeface="+mn-lt"/>
                      </a:endParaRPr>
                    </a:p>
                  </a:txBody>
                  <a:tcPr marT="45726" marB="4572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 Unicode MS" charset="0"/>
                        </a:rPr>
                        <a:t>Devono essere spente o lasciate in condizioni di sicurezza.</a:t>
                      </a:r>
                    </a:p>
                  </a:txBody>
                  <a:tcPr marL="90000" marR="90000" marT="46806" marB="4680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2851821"/>
                  </a:ext>
                </a:extLst>
              </a:tr>
              <a:tr h="9600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 Unicode MS" charset="0"/>
                        </a:rPr>
                        <a:t>Materiali infiammabili</a:t>
                      </a:r>
                    </a:p>
                  </a:txBody>
                  <a:tcPr marL="90000" marR="90000" marT="46806" marB="4680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endParaRPr lang="it-IT" sz="1800">
                        <a:latin typeface="+mn-lt"/>
                      </a:endParaRPr>
                    </a:p>
                  </a:txBody>
                  <a:tcPr marT="45726" marB="45726"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 Unicode MS" charset="0"/>
                        </a:rPr>
                        <a:t>Devono essere deposti in luoghi sicuri.</a:t>
                      </a:r>
                    </a:p>
                  </a:txBody>
                  <a:tcPr marL="90000" marR="90000" marT="46806" marB="46806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907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3614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7149AB-77FD-4686-A163-478207CBA0B3}"/>
              </a:ext>
            </a:extLst>
          </p:cNvPr>
          <p:cNvSpPr txBox="1"/>
          <p:nvPr/>
        </p:nvSpPr>
        <p:spPr>
          <a:xfrm>
            <a:off x="2038525" y="494950"/>
            <a:ext cx="3744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CLASSI DEI FUOCHI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585549-5B1F-4552-AAAF-9E6CFFF17E9C}"/>
              </a:ext>
            </a:extLst>
          </p:cNvPr>
          <p:cNvSpPr txBox="1"/>
          <p:nvPr/>
        </p:nvSpPr>
        <p:spPr>
          <a:xfrm>
            <a:off x="2038525" y="1652631"/>
            <a:ext cx="72648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Per individuare la migliore strategia di spegnimento, gli incendi si possono classificare in base al combustibile.</a:t>
            </a:r>
          </a:p>
          <a:p>
            <a:endParaRPr lang="it-IT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Classe “A” </a:t>
            </a:r>
            <a:r>
              <a:rPr lang="it-IT" sz="2800" dirty="0"/>
              <a:t>: incendi di combustibili solidi con brace;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Classe “B” </a:t>
            </a:r>
            <a:r>
              <a:rPr lang="it-IT" sz="2800" dirty="0"/>
              <a:t>: fuochi di liquidi infiammabili;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Classe “C” </a:t>
            </a:r>
            <a:r>
              <a:rPr lang="it-IT" sz="2800" dirty="0"/>
              <a:t>: fuochi di gas infiammabile;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Classe “D” </a:t>
            </a:r>
            <a:r>
              <a:rPr lang="it-IT" sz="2800" dirty="0"/>
              <a:t>: fuochi di metalli.</a:t>
            </a:r>
          </a:p>
        </p:txBody>
      </p:sp>
    </p:spTree>
    <p:extLst>
      <p:ext uri="{BB962C8B-B14F-4D97-AF65-F5344CB8AC3E}">
        <p14:creationId xmlns:p14="http://schemas.microsoft.com/office/powerpoint/2010/main" val="4157110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697C37-8997-41B9-94F3-7700F2552428}"/>
              </a:ext>
            </a:extLst>
          </p:cNvPr>
          <p:cNvSpPr txBox="1"/>
          <p:nvPr/>
        </p:nvSpPr>
        <p:spPr>
          <a:xfrm>
            <a:off x="2105637" y="478172"/>
            <a:ext cx="530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INCENDI «CLASSE A»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A56711-BE28-45A1-A380-0CC12EBE69A3}"/>
              </a:ext>
            </a:extLst>
          </p:cNvPr>
          <p:cNvSpPr txBox="1"/>
          <p:nvPr/>
        </p:nvSpPr>
        <p:spPr>
          <a:xfrm>
            <a:off x="1988191" y="1451295"/>
            <a:ext cx="75836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/>
              <a:t>Sono incendi di </a:t>
            </a:r>
            <a:r>
              <a:rPr lang="it-IT" sz="2800" dirty="0">
                <a:solidFill>
                  <a:schemeClr val="accent4"/>
                </a:solidFill>
              </a:rPr>
              <a:t>combustibili solidi </a:t>
            </a:r>
            <a:r>
              <a:rPr lang="it-IT" sz="2800" dirty="0"/>
              <a:t>(carta, legna, plastica, stracci, ecc.) con formazione di brace;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/>
              <a:t>Il modo più efficace per spegnerli è per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raffreddamento</a:t>
            </a:r>
            <a:r>
              <a:rPr lang="it-IT" sz="2800" dirty="0"/>
              <a:t> (acqua);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28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/>
              <a:t>Per la combustione dei solidi un fattore importante è la</a:t>
            </a:r>
            <a:r>
              <a:rPr lang="it-IT" sz="2800" dirty="0">
                <a:solidFill>
                  <a:schemeClr val="accent4">
                    <a:lumMod val="75000"/>
                  </a:schemeClr>
                </a:solidFill>
              </a:rPr>
              <a:t> pezzatura </a:t>
            </a:r>
            <a:r>
              <a:rPr lang="it-IT" sz="2800" dirty="0"/>
              <a:t>(dimensione) </a:t>
            </a:r>
            <a:r>
              <a:rPr lang="it-IT" sz="2800" dirty="0">
                <a:solidFill>
                  <a:schemeClr val="accent4">
                    <a:lumMod val="75000"/>
                  </a:schemeClr>
                </a:solidFill>
              </a:rPr>
              <a:t>del combustibile</a:t>
            </a:r>
            <a:r>
              <a:rPr lang="it-IT" sz="2800" dirty="0"/>
              <a:t>. È più facile accendere legna di piccole dimensioni piuttosto che un grosso tronco. Sono importanti anche l’umidità e la forma.</a:t>
            </a:r>
          </a:p>
        </p:txBody>
      </p:sp>
    </p:spTree>
    <p:extLst>
      <p:ext uri="{BB962C8B-B14F-4D97-AF65-F5344CB8AC3E}">
        <p14:creationId xmlns:p14="http://schemas.microsoft.com/office/powerpoint/2010/main" val="13754432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803DA9-8970-4BFE-97F6-A7B265A74F46}"/>
              </a:ext>
            </a:extLst>
          </p:cNvPr>
          <p:cNvSpPr txBox="1"/>
          <p:nvPr/>
        </p:nvSpPr>
        <p:spPr>
          <a:xfrm>
            <a:off x="1912690" y="520117"/>
            <a:ext cx="4924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INCENDI DI «CLASSE B»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AAC3F8-BA27-42A4-AF92-E4FA90DFFD87}"/>
              </a:ext>
            </a:extLst>
          </p:cNvPr>
          <p:cNvSpPr txBox="1"/>
          <p:nvPr/>
        </p:nvSpPr>
        <p:spPr>
          <a:xfrm>
            <a:off x="1912690" y="1912690"/>
            <a:ext cx="8430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Sono incendi di combustibili liquidi (benzina, carburanti, alcool, solventi, ecc.);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Non si spengono con l’acqua, che è più pesante e lascia “galleggiare” il liquido in fiamme, senza spegnerlo;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L’utilizzo di acqua può facilitare la diffusione del liquido infiammato peggiorando la situazione.</a:t>
            </a:r>
          </a:p>
        </p:txBody>
      </p:sp>
    </p:spTree>
    <p:extLst>
      <p:ext uri="{BB962C8B-B14F-4D97-AF65-F5344CB8AC3E}">
        <p14:creationId xmlns:p14="http://schemas.microsoft.com/office/powerpoint/2010/main" val="3414478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5F1CCD-219E-4202-B2AE-A528E2F4DF48}"/>
              </a:ext>
            </a:extLst>
          </p:cNvPr>
          <p:cNvSpPr txBox="1"/>
          <p:nvPr/>
        </p:nvSpPr>
        <p:spPr>
          <a:xfrm>
            <a:off x="1963024" y="671119"/>
            <a:ext cx="536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INCENDI DI «CLASSE C»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017F81-DAEB-49EA-8D63-4CE698A71DBA}"/>
              </a:ext>
            </a:extLst>
          </p:cNvPr>
          <p:cNvSpPr txBox="1"/>
          <p:nvPr/>
        </p:nvSpPr>
        <p:spPr>
          <a:xfrm>
            <a:off x="1602297" y="2214694"/>
            <a:ext cx="7071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Sono incendi di combustibili </a:t>
            </a:r>
            <a:r>
              <a:rPr lang="it-IT" sz="2800" dirty="0">
                <a:solidFill>
                  <a:schemeClr val="accent4">
                    <a:lumMod val="75000"/>
                  </a:schemeClr>
                </a:solidFill>
              </a:rPr>
              <a:t>gassosi</a:t>
            </a:r>
            <a:r>
              <a:rPr lang="it-IT" sz="2800" dirty="0"/>
              <a:t> (metano, propano, GPL, ecc.).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Per questi tipi di incendi bisogna agire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solo sulla intercettazione </a:t>
            </a:r>
            <a:r>
              <a:rPr lang="it-IT" sz="2800" dirty="0"/>
              <a:t>dell’alimentazione del combustibile </a:t>
            </a:r>
            <a:r>
              <a:rPr lang="it-IT" sz="2800" dirty="0">
                <a:solidFill>
                  <a:schemeClr val="accent4">
                    <a:lumMod val="75000"/>
                  </a:schemeClr>
                </a:solidFill>
              </a:rPr>
              <a:t>(valvole di intercettazione).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Nel caso l’incendio non sia ancora sviluppato è opportuno </a:t>
            </a:r>
            <a:r>
              <a:rPr lang="it-IT" sz="2800" dirty="0">
                <a:solidFill>
                  <a:schemeClr val="accent4">
                    <a:lumMod val="75000"/>
                  </a:schemeClr>
                </a:solidFill>
              </a:rPr>
              <a:t>arieggiare il locale </a:t>
            </a:r>
            <a:r>
              <a:rPr lang="it-IT" sz="2800" dirty="0"/>
              <a:t>e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non accendere </a:t>
            </a:r>
            <a:r>
              <a:rPr lang="it-IT" sz="2800" dirty="0"/>
              <a:t>alcun interruttore.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85FB0B-BCD6-4C5C-91B2-A2B0916A9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71" y="3411335"/>
            <a:ext cx="223132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91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5B24BE-DC67-4ED3-8F63-D055CE4C3454}"/>
              </a:ext>
            </a:extLst>
          </p:cNvPr>
          <p:cNvSpPr txBox="1"/>
          <p:nvPr/>
        </p:nvSpPr>
        <p:spPr>
          <a:xfrm>
            <a:off x="2189527" y="620785"/>
            <a:ext cx="528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INCENDI DI «CLASSE D»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D5D60B-28A5-4630-AD70-E64DE21282C8}"/>
              </a:ext>
            </a:extLst>
          </p:cNvPr>
          <p:cNvSpPr txBox="1"/>
          <p:nvPr/>
        </p:nvSpPr>
        <p:spPr>
          <a:xfrm>
            <a:off x="1895912" y="1937857"/>
            <a:ext cx="84477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Sono incendi di particolari elementi (es. sodio, alluminio, magnesio) che reagiscono violentemente con l’acqua;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Non si spengono assolutamente con l’acqua, ma con un adeguato estintore o altro mezzo;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Non sono materiali diffusi, ma bisogna verificare la loro presenza attraverso le schede di sicurezza dei prodotti utilizzati.</a:t>
            </a:r>
          </a:p>
        </p:txBody>
      </p:sp>
    </p:spTree>
    <p:extLst>
      <p:ext uri="{BB962C8B-B14F-4D97-AF65-F5344CB8AC3E}">
        <p14:creationId xmlns:p14="http://schemas.microsoft.com/office/powerpoint/2010/main" val="777669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DD7CEF-97A1-48A0-8E54-D617387983B3}"/>
              </a:ext>
            </a:extLst>
          </p:cNvPr>
          <p:cNvSpPr txBox="1"/>
          <p:nvPr/>
        </p:nvSpPr>
        <p:spPr>
          <a:xfrm>
            <a:off x="1451295" y="132457"/>
            <a:ext cx="6473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INCENDI DI MATERIALE ELETTRICO IN TENSIONE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4EBDE2-6C5C-45AE-99A9-F4B2A66E1D1E}"/>
              </a:ext>
            </a:extLst>
          </p:cNvPr>
          <p:cNvSpPr txBox="1"/>
          <p:nvPr/>
        </p:nvSpPr>
        <p:spPr>
          <a:xfrm>
            <a:off x="1627464" y="2332139"/>
            <a:ext cx="84980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Sono incendi di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materiali elettrici in tensione </a:t>
            </a:r>
            <a:r>
              <a:rPr lang="it-IT" sz="2800" dirty="0"/>
              <a:t>a seguito di un corto circuito o un sovraccarico.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Non si spengono con l’acqua</a:t>
            </a:r>
            <a:r>
              <a:rPr lang="it-IT" sz="2800" dirty="0"/>
              <a:t>, perché essa conduce elettricità.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Per l’estinzione utilizzare </a:t>
            </a:r>
            <a:r>
              <a:rPr lang="it-IT" sz="2800" dirty="0">
                <a:solidFill>
                  <a:schemeClr val="accent2">
                    <a:lumMod val="50000"/>
                  </a:schemeClr>
                </a:solidFill>
              </a:rPr>
              <a:t>solo i normali estintori a polvere o ad anidride carbonica.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53EF71-9EC2-4712-8F94-F2FEDC42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11" y="2222471"/>
            <a:ext cx="17240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9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2DC467-0E64-4D1F-B212-7EBAB88F6069}"/>
              </a:ext>
            </a:extLst>
          </p:cNvPr>
          <p:cNvSpPr txBox="1"/>
          <p:nvPr/>
        </p:nvSpPr>
        <p:spPr>
          <a:xfrm>
            <a:off x="1702965" y="4253218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GLI ESTINTORI E IL LORO UTILIZZO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0B1D52-F583-45D5-8BC7-672812FB1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7" y="1384184"/>
            <a:ext cx="3374871" cy="472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96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65E498-3710-48B7-871A-07E5FB59A60B}"/>
              </a:ext>
            </a:extLst>
          </p:cNvPr>
          <p:cNvSpPr txBox="1"/>
          <p:nvPr/>
        </p:nvSpPr>
        <p:spPr>
          <a:xfrm>
            <a:off x="1577130" y="293615"/>
            <a:ext cx="5637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ESTINZIONE DEGLI INCENDI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FF2F4D-D175-4841-93A9-154349CCAB7E}"/>
              </a:ext>
            </a:extLst>
          </p:cNvPr>
          <p:cNvSpPr txBox="1"/>
          <p:nvPr/>
        </p:nvSpPr>
        <p:spPr>
          <a:xfrm>
            <a:off x="1733725" y="1744910"/>
            <a:ext cx="87245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La facilità di spegnere un incendio dipende dalla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tempestività</a:t>
            </a:r>
            <a:r>
              <a:rPr lang="it-IT" sz="2800" dirty="0"/>
              <a:t> con cui s’interviene.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I piccoli mezzi di spegnimento (secchi d’acqua, sabbia,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estintori</a:t>
            </a:r>
            <a:r>
              <a:rPr lang="it-IT" sz="2800" dirty="0"/>
              <a:t>) sono efficaci se impiegati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subito</a:t>
            </a:r>
            <a:r>
              <a:rPr lang="it-IT" sz="2800" dirty="0"/>
              <a:t> e da persona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addestrata</a:t>
            </a:r>
            <a:r>
              <a:rPr lang="it-IT" sz="2800" dirty="0"/>
              <a:t>, ma diventano inutili se il fuoco supera la fase iniziale.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E’ perciò di fondamentale importanza poter scoprire l'incendio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sin dai primi momenti </a:t>
            </a:r>
            <a:r>
              <a:rPr lang="it-IT" sz="2800" dirty="0"/>
              <a:t>e disporre di mezzi e personale antincendio per intervenire efficacemente una volta che l'incendio sia stato segnalato.</a:t>
            </a:r>
          </a:p>
        </p:txBody>
      </p:sp>
    </p:spTree>
    <p:extLst>
      <p:ext uri="{BB962C8B-B14F-4D97-AF65-F5344CB8AC3E}">
        <p14:creationId xmlns:p14="http://schemas.microsoft.com/office/powerpoint/2010/main" val="428446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D7FFE4-B28B-461F-BAD1-385CE4A866D8}"/>
              </a:ext>
            </a:extLst>
          </p:cNvPr>
          <p:cNvSpPr txBox="1"/>
          <p:nvPr/>
        </p:nvSpPr>
        <p:spPr>
          <a:xfrm>
            <a:off x="1971413" y="536895"/>
            <a:ext cx="5637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ESTINTORI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DDC7D6-3750-4EE2-985A-44A621A886F6}"/>
              </a:ext>
            </a:extLst>
          </p:cNvPr>
          <p:cNvSpPr txBox="1"/>
          <p:nvPr/>
        </p:nvSpPr>
        <p:spPr>
          <a:xfrm>
            <a:off x="1585520" y="1979802"/>
            <a:ext cx="689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Gli estintori sono in molti casi i mezzi di primo intervento più impiegati per spegnere i principi di incendio.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0AF32C-2BA7-4929-82BC-5FBC945F6F1F}"/>
              </a:ext>
            </a:extLst>
          </p:cNvPr>
          <p:cNvSpPr txBox="1"/>
          <p:nvPr/>
        </p:nvSpPr>
        <p:spPr>
          <a:xfrm>
            <a:off x="1753299" y="3707934"/>
            <a:ext cx="5268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Vengono suddivisi in: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ESTINTORI PORTATILI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chemeClr val="accent4"/>
                </a:solidFill>
              </a:rPr>
              <a:t>ESTINTORI CARRELLATI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394D6C5-B178-4539-AFCF-4BA2709D2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72" y="2927758"/>
            <a:ext cx="2051272" cy="30661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9C4C02E-6382-4926-AE38-98D398A3C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418" y="2646940"/>
            <a:ext cx="178628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9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94A7D8-B044-4CA2-B934-82F3E5BBDF58}"/>
              </a:ext>
            </a:extLst>
          </p:cNvPr>
          <p:cNvSpPr txBox="1"/>
          <p:nvPr/>
        </p:nvSpPr>
        <p:spPr>
          <a:xfrm>
            <a:off x="1468073" y="374004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    DEFINIZIONI: SORVEGLIANZA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6FC036-6485-472F-B7C4-47F714055E52}"/>
              </a:ext>
            </a:extLst>
          </p:cNvPr>
          <p:cNvSpPr txBox="1"/>
          <p:nvPr/>
        </p:nvSpPr>
        <p:spPr>
          <a:xfrm>
            <a:off x="2181138" y="2097248"/>
            <a:ext cx="83722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/>
              <a:t>Misura di protezione antincendio atta a controllare, con frequenza – di massima – mensile, l’impianto e l’attrezzatura antincendio al fine di verificare che nelle normali condizioni operative sia facilmente accessibile e non presenti danni materiali accertabili tramite un esame visivo (da affidare a personale interno).</a:t>
            </a:r>
          </a:p>
        </p:txBody>
      </p:sp>
    </p:spTree>
    <p:extLst>
      <p:ext uri="{BB962C8B-B14F-4D97-AF65-F5344CB8AC3E}">
        <p14:creationId xmlns:p14="http://schemas.microsoft.com/office/powerpoint/2010/main" val="21132558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02AC27-E0CF-4A87-AA27-1DE3CB1A46D7}"/>
              </a:ext>
            </a:extLst>
          </p:cNvPr>
          <p:cNvSpPr txBox="1"/>
          <p:nvPr/>
        </p:nvSpPr>
        <p:spPr>
          <a:xfrm>
            <a:off x="1988191" y="629174"/>
            <a:ext cx="525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ESTINTORI PORTATILI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D16FEE-2707-4459-9827-808958BD3D27}"/>
              </a:ext>
            </a:extLst>
          </p:cNvPr>
          <p:cNvSpPr txBox="1"/>
          <p:nvPr/>
        </p:nvSpPr>
        <p:spPr>
          <a:xfrm>
            <a:off x="1988191" y="1669409"/>
            <a:ext cx="83470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Sono concepiti per essere utilizzati a mano ed hanno un peso che può superare 20 Kg.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I più diffusi sono a polveri, CO2, schiuma o idrici.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Per norma devono essere di </a:t>
            </a:r>
            <a:r>
              <a:rPr lang="it-IT" sz="2800" dirty="0">
                <a:solidFill>
                  <a:schemeClr val="accent4"/>
                </a:solidFill>
              </a:rPr>
              <a:t>colore rosso </a:t>
            </a:r>
            <a:r>
              <a:rPr lang="it-IT" sz="2800" dirty="0"/>
              <a:t>e riportate una etichetta con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le istruzioni e le condizioni di utilizzo.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Vengono classificati in base alla loro capacità estinguente. Infatti sono sperimentati su fuochi di diversa natura classificati in base al tipo di combustibile (le classi A, B, C e D di cui sopra).</a:t>
            </a:r>
          </a:p>
        </p:txBody>
      </p:sp>
    </p:spTree>
    <p:extLst>
      <p:ext uri="{BB962C8B-B14F-4D97-AF65-F5344CB8AC3E}">
        <p14:creationId xmlns:p14="http://schemas.microsoft.com/office/powerpoint/2010/main" val="36364402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E1053B-59A9-4753-8FC6-D4CD1295896B}"/>
              </a:ext>
            </a:extLst>
          </p:cNvPr>
          <p:cNvSpPr txBox="1"/>
          <p:nvPr/>
        </p:nvSpPr>
        <p:spPr>
          <a:xfrm>
            <a:off x="2004969" y="494950"/>
            <a:ext cx="526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ESTINTORI PORTATILI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D5ED8B-89A1-4749-988D-C3CB9C33E444}"/>
              </a:ext>
            </a:extLst>
          </p:cNvPr>
          <p:cNvSpPr txBox="1"/>
          <p:nvPr/>
        </p:nvSpPr>
        <p:spPr>
          <a:xfrm>
            <a:off x="1795244" y="1686187"/>
            <a:ext cx="80869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Su ciascun estintore sono indicate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le classi dei fuochi ed i focolai convenzionali </a:t>
            </a:r>
            <a:r>
              <a:rPr lang="it-IT" sz="2800" dirty="0"/>
              <a:t>che è in grado di estinguere, per esempio 21A 89BC, dove le lettere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A, B e C </a:t>
            </a:r>
            <a:r>
              <a:rPr lang="it-IT" sz="2800" dirty="0"/>
              <a:t>fanno riferimento alla classe d’incendio, mentre </a:t>
            </a:r>
            <a:r>
              <a:rPr lang="it-IT" sz="2800" dirty="0">
                <a:solidFill>
                  <a:schemeClr val="accent4"/>
                </a:solidFill>
              </a:rPr>
              <a:t>i numeri </a:t>
            </a:r>
            <a:r>
              <a:rPr lang="it-IT" sz="2800" dirty="0"/>
              <a:t>indicano </a:t>
            </a:r>
            <a:r>
              <a:rPr lang="it-IT" sz="2800" dirty="0">
                <a:solidFill>
                  <a:schemeClr val="accent4"/>
                </a:solidFill>
              </a:rPr>
              <a:t>la capacità estinguente</a:t>
            </a:r>
            <a:r>
              <a:rPr lang="it-IT" sz="2800" dirty="0"/>
              <a:t>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“21A” indica che l’estintore è in grado di spegnere l’incendio di una catasta di listelli di legna di dimensioni 0.56*0.5*2.1 m, “89B” indica che l’estintore è in grado di spegnere un incendio di 89 litri di liquido (acqua e benzina). </a:t>
            </a:r>
          </a:p>
        </p:txBody>
      </p:sp>
    </p:spTree>
    <p:extLst>
      <p:ext uri="{BB962C8B-B14F-4D97-AF65-F5344CB8AC3E}">
        <p14:creationId xmlns:p14="http://schemas.microsoft.com/office/powerpoint/2010/main" val="9596580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923368-43F7-404D-9321-F98E35CAD6B9}"/>
              </a:ext>
            </a:extLst>
          </p:cNvPr>
          <p:cNvSpPr txBox="1"/>
          <p:nvPr/>
        </p:nvSpPr>
        <p:spPr>
          <a:xfrm>
            <a:off x="1510018" y="192947"/>
            <a:ext cx="6107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IDONEITA’ DEGLI ESTINGUENTI RISPETTO AI FUOCHI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D7BF4D1C-D916-42BF-8A0C-3B7C8FA60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650517"/>
              </p:ext>
            </p:extLst>
          </p:nvPr>
        </p:nvGraphicFramePr>
        <p:xfrm>
          <a:off x="2138654" y="1517708"/>
          <a:ext cx="8386961" cy="4864100"/>
        </p:xfrm>
        <a:graphic>
          <a:graphicData uri="http://schemas.openxmlformats.org/drawingml/2006/table">
            <a:tbl>
              <a:tblPr/>
              <a:tblGrid>
                <a:gridCol w="2746573">
                  <a:extLst>
                    <a:ext uri="{9D8B030D-6E8A-4147-A177-3AD203B41FA5}">
                      <a16:colId xmlns:a16="http://schemas.microsoft.com/office/drawing/2014/main" val="1854758082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4110233657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1205449638"/>
                    </a:ext>
                  </a:extLst>
                </a:gridCol>
                <a:gridCol w="928688">
                  <a:extLst>
                    <a:ext uri="{9D8B030D-6E8A-4147-A177-3AD203B41FA5}">
                      <a16:colId xmlns:a16="http://schemas.microsoft.com/office/drawing/2014/main" val="2413559801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3095184048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3038158217"/>
                    </a:ext>
                  </a:extLst>
                </a:gridCol>
              </a:tblGrid>
              <a:tr h="428220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AGENTE ESTINGUENTE 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CLASSI DEI FUOCHI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401278"/>
                  </a:ext>
                </a:extLst>
              </a:tr>
              <a:tr h="89764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A</a:t>
                      </a:r>
                    </a:p>
                  </a:txBody>
                  <a:tcPr marL="90000" marR="90000" marT="46458" marB="46458" horzOverflow="overflow">
                    <a:lnL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B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C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D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ELETTR.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897206"/>
                  </a:ext>
                </a:extLst>
              </a:tr>
              <a:tr h="8714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ACQUA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NO/Sì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494468"/>
                  </a:ext>
                </a:extLst>
              </a:tr>
              <a:tr h="8714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SCHIUMA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NO/Sì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506090"/>
                  </a:ext>
                </a:extLst>
              </a:tr>
              <a:tr h="8976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POLVERE POLIVALENTE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Sì/NO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64259"/>
                  </a:ext>
                </a:extLst>
              </a:tr>
              <a:tr h="8976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ANIDRIDE CABONICA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NO/Sì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NO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 Unicode MS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itchFamily="32" charset="0"/>
                          <a:cs typeface="Arial Unicode MS" charset="0"/>
                        </a:rPr>
                        <a:t>Sì</a:t>
                      </a:r>
                    </a:p>
                  </a:txBody>
                  <a:tcPr marL="90000" marR="90000" marT="46458" marB="46458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382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6854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67F143-223E-4B7C-BB7F-E64A5FDBD06B}"/>
              </a:ext>
            </a:extLst>
          </p:cNvPr>
          <p:cNvSpPr txBox="1"/>
          <p:nvPr/>
        </p:nvSpPr>
        <p:spPr>
          <a:xfrm>
            <a:off x="1577130" y="369116"/>
            <a:ext cx="6090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SCELTA E POSIZIONE DELL’ESTINTORE PORTATILE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497C34-2892-4C1C-A7B5-7790A59BA473}"/>
              </a:ext>
            </a:extLst>
          </p:cNvPr>
          <p:cNvSpPr txBox="1"/>
          <p:nvPr/>
        </p:nvSpPr>
        <p:spPr>
          <a:xfrm>
            <a:off x="1577130" y="2348917"/>
            <a:ext cx="100332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La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scelta</a:t>
            </a:r>
            <a:r>
              <a:rPr lang="it-IT" sz="2400" dirty="0"/>
              <a:t> dell’estintore va fatta in base al tipo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di incendio ipotizzabile nel locale</a:t>
            </a:r>
            <a:r>
              <a:rPr lang="it-IT" sz="2400" dirty="0"/>
              <a:t> da proteggere (sostanza estinguente adatta ai materiali combustibili presenti).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L’estintore va posizionato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all’interno dell’ambiente da proteggere  se questo è normalmente presidiato</a:t>
            </a:r>
            <a:r>
              <a:rPr lang="it-IT" sz="2400" dirty="0"/>
              <a:t> (presenza costante di persone).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L’estintore va posizionato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all’esterno dell’ambiente da proteggere  </a:t>
            </a:r>
            <a:r>
              <a:rPr lang="it-IT" sz="2400" dirty="0"/>
              <a:t>se questo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non è presidiato </a:t>
            </a:r>
            <a:r>
              <a:rPr lang="it-IT" sz="2400" dirty="0"/>
              <a:t>(esempio centrali termiche o elettriche). Se fossero posizionati all’interno gli estintori potrebbero creare rischi ulteriori a chi entri per operazioni di spegnimento.</a:t>
            </a:r>
          </a:p>
        </p:txBody>
      </p:sp>
    </p:spTree>
    <p:extLst>
      <p:ext uri="{BB962C8B-B14F-4D97-AF65-F5344CB8AC3E}">
        <p14:creationId xmlns:p14="http://schemas.microsoft.com/office/powerpoint/2010/main" val="3684212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345C8F-4B39-409E-83AC-2C8516ABBD0B}"/>
              </a:ext>
            </a:extLst>
          </p:cNvPr>
          <p:cNvSpPr txBox="1"/>
          <p:nvPr/>
        </p:nvSpPr>
        <p:spPr>
          <a:xfrm>
            <a:off x="1988191" y="528506"/>
            <a:ext cx="5553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SCELTA E POSIZIONE DELL’ESTINTORE PORTATILE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8AC207-FAD1-4E94-BD74-286326AA3FE8}"/>
              </a:ext>
            </a:extLst>
          </p:cNvPr>
          <p:cNvSpPr txBox="1"/>
          <p:nvPr/>
        </p:nvSpPr>
        <p:spPr>
          <a:xfrm>
            <a:off x="1702965" y="1928289"/>
            <a:ext cx="79527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Gli estintori devono essere posizionati sicuramente vicino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agli elementi pericolosi </a:t>
            </a:r>
            <a:r>
              <a:rPr lang="it-IT" sz="2800" dirty="0"/>
              <a:t>ma a distanza tale da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non essere immediatamente coinvolti nell’incendio.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La posizione deve essere scelta privilegiando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 la facilità di accesso</a:t>
            </a:r>
            <a:r>
              <a:rPr lang="it-IT" sz="2800" dirty="0"/>
              <a:t>, la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visibilità</a:t>
            </a:r>
            <a:r>
              <a:rPr lang="it-IT" sz="2800" dirty="0"/>
              <a:t> e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la possibilità di raggiungere uno percorrendo al massimo 20 m</a:t>
            </a:r>
            <a:r>
              <a:rPr lang="it-IT" sz="28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L’area coperta da un estintore è circa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150 – 250 mq</a:t>
            </a:r>
            <a:r>
              <a:rPr lang="it-IT" sz="2800" dirty="0"/>
              <a:t>. per ambienti ordinari, ma bisogna rispettare le condizioni dette in precedenza.</a:t>
            </a:r>
          </a:p>
        </p:txBody>
      </p:sp>
    </p:spTree>
    <p:extLst>
      <p:ext uri="{BB962C8B-B14F-4D97-AF65-F5344CB8AC3E}">
        <p14:creationId xmlns:p14="http://schemas.microsoft.com/office/powerpoint/2010/main" val="10239437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5975CA-80C3-4BB7-9278-D544D2D84568}"/>
              </a:ext>
            </a:extLst>
          </p:cNvPr>
          <p:cNvSpPr txBox="1"/>
          <p:nvPr/>
        </p:nvSpPr>
        <p:spPr>
          <a:xfrm>
            <a:off x="1812021" y="132457"/>
            <a:ext cx="5629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SCELTA E POSIZIONE DELL’ESTINTORE PORTATILE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A82E2C-E2D6-40B2-8770-5E41EAD1B649}"/>
              </a:ext>
            </a:extLst>
          </p:cNvPr>
          <p:cNvSpPr txBox="1"/>
          <p:nvPr/>
        </p:nvSpPr>
        <p:spPr>
          <a:xfrm>
            <a:off x="1677798" y="1845578"/>
            <a:ext cx="77430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Debbono essere sempre posti nella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massima evidenza</a:t>
            </a:r>
            <a:r>
              <a:rPr lang="it-IT" sz="2400" dirty="0"/>
              <a:t>, in modo da essere individuati immediatamente, preferibilmente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vicino alle scale od agli accessi</a:t>
            </a:r>
            <a:r>
              <a:rPr lang="it-IT" sz="24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Gli estintori potranno essere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poggiati a terra </a:t>
            </a:r>
            <a:r>
              <a:rPr lang="it-IT" sz="2400" dirty="0"/>
              <a:t>od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attaccati alle pareti </a:t>
            </a:r>
            <a:r>
              <a:rPr lang="it-IT" sz="2400" dirty="0"/>
              <a:t>(ad un’altezza pari a 1,5 m), mediante idonei attacchi che ne consentano il facile sganciamento.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Se l'estintore non può essere posto in posizione ben visibile da ogni punto della zona interessata, dovranno porsi dei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cartelli di segnalazione</a:t>
            </a:r>
            <a:r>
              <a:rPr lang="it-IT" sz="2400" dirty="0"/>
              <a:t>, se necessario a bandiera del tipo conforme alle norme della segnaletica di sicurezza. </a:t>
            </a:r>
          </a:p>
        </p:txBody>
      </p:sp>
    </p:spTree>
    <p:extLst>
      <p:ext uri="{BB962C8B-B14F-4D97-AF65-F5344CB8AC3E}">
        <p14:creationId xmlns:p14="http://schemas.microsoft.com/office/powerpoint/2010/main" val="40560379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65C3FC-7D92-4AD9-815E-0D46A2583E87}"/>
              </a:ext>
            </a:extLst>
          </p:cNvPr>
          <p:cNvSpPr txBox="1"/>
          <p:nvPr/>
        </p:nvSpPr>
        <p:spPr>
          <a:xfrm>
            <a:off x="2013358" y="536895"/>
            <a:ext cx="520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COSE DA NON FARE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B52948-1C0D-491C-B249-CDC018740824}"/>
              </a:ext>
            </a:extLst>
          </p:cNvPr>
          <p:cNvSpPr txBox="1"/>
          <p:nvPr/>
        </p:nvSpPr>
        <p:spPr>
          <a:xfrm>
            <a:off x="1921079" y="2340528"/>
            <a:ext cx="76088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Non posizionare gli estintori lungo le vie di fuga </a:t>
            </a:r>
            <a:r>
              <a:rPr lang="it-IT" sz="2800" dirty="0"/>
              <a:t>in modo che questi ostacolino le normali operazioni di evacuazione.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Prima viene la sicurezza </a:t>
            </a:r>
            <a:r>
              <a:rPr lang="it-IT" sz="2800" dirty="0"/>
              <a:t>e poi le operazioni di spegnimento.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Non disporre più estintori nello stesso posto</a:t>
            </a:r>
            <a:r>
              <a:rPr lang="it-IT" sz="2800" dirty="0"/>
              <a:t>, per non creare intralci tra chi li deve utilizzare e per ridurre i percorsi. </a:t>
            </a:r>
          </a:p>
        </p:txBody>
      </p:sp>
    </p:spTree>
    <p:extLst>
      <p:ext uri="{BB962C8B-B14F-4D97-AF65-F5344CB8AC3E}">
        <p14:creationId xmlns:p14="http://schemas.microsoft.com/office/powerpoint/2010/main" val="25101021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E6F8D4-DE3C-447D-883B-29D301FAC169}"/>
              </a:ext>
            </a:extLst>
          </p:cNvPr>
          <p:cNvSpPr txBox="1"/>
          <p:nvPr/>
        </p:nvSpPr>
        <p:spPr>
          <a:xfrm>
            <a:off x="1979802" y="419450"/>
            <a:ext cx="518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ESTINTORE PORTATILE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FEF478-D7A0-4F46-9CDA-EF2769FD79C9}"/>
              </a:ext>
            </a:extLst>
          </p:cNvPr>
          <p:cNvSpPr txBox="1"/>
          <p:nvPr/>
        </p:nvSpPr>
        <p:spPr>
          <a:xfrm>
            <a:off x="1979802" y="1963024"/>
            <a:ext cx="62749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Tre sono le operazioni principali da compiere quando si devono usare gli estintori:</a:t>
            </a:r>
            <a:br>
              <a:rPr lang="it-IT" sz="2800" dirty="0"/>
            </a:br>
            <a:endParaRPr lang="it-IT" sz="2800" dirty="0"/>
          </a:p>
          <a:p>
            <a:pPr marL="514350" indent="-514350">
              <a:buFont typeface="+mj-lt"/>
              <a:buAutoNum type="arabicParenR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Togliere lo spinotto di sicurezza </a:t>
            </a:r>
          </a:p>
          <a:p>
            <a:pPr marL="514350" indent="-514350">
              <a:buFont typeface="+mj-lt"/>
              <a:buAutoNum type="arabicParenR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Impugnare il tubo flessibile </a:t>
            </a:r>
          </a:p>
          <a:p>
            <a:pPr marL="514350" indent="-514350">
              <a:buFont typeface="+mj-lt"/>
              <a:buAutoNum type="arabicParenR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Premere la leva e dirigere il getto alla base delle fiamme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05F9F9-3CED-4136-BEE9-F0CFE51DC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767" y="1568742"/>
            <a:ext cx="3538475" cy="48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331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47E530-E63E-433E-94B6-018407106929}"/>
              </a:ext>
            </a:extLst>
          </p:cNvPr>
          <p:cNvSpPr txBox="1"/>
          <p:nvPr/>
        </p:nvSpPr>
        <p:spPr>
          <a:xfrm>
            <a:off x="1786856" y="132457"/>
            <a:ext cx="585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UTILIZZO DELL’ESTINTORE PORTATILE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BAE27E-AE26-42D9-B1D5-43CC4C04E946}"/>
              </a:ext>
            </a:extLst>
          </p:cNvPr>
          <p:cNvSpPr txBox="1"/>
          <p:nvPr/>
        </p:nvSpPr>
        <p:spPr>
          <a:xfrm>
            <a:off x="1694577" y="1719743"/>
            <a:ext cx="5494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L’operatore deve usare l’estintore avendo cura di mettersi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sopravvento</a:t>
            </a:r>
            <a:r>
              <a:rPr lang="it-IT" sz="2400" dirty="0"/>
              <a:t>, cercando di colpire con il getto di scarica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la base del focolaio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senza provocare la fuoriuscita di liquidi infiammabili dal loro contenitore</a:t>
            </a:r>
            <a:r>
              <a:rPr lang="it-IT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Nel caso in cui operino contemporaneamente due estintori, le persone che li utilizzano devono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disporsi sfalsate di circa 90°.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788E22C-FAE1-4DC2-BA16-C89A3F900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157" y="1619492"/>
            <a:ext cx="3529890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208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2842C2-26A2-46E5-ACFA-035395B8CD13}"/>
              </a:ext>
            </a:extLst>
          </p:cNvPr>
          <p:cNvSpPr txBox="1"/>
          <p:nvPr/>
        </p:nvSpPr>
        <p:spPr>
          <a:xfrm>
            <a:off x="1694576" y="132457"/>
            <a:ext cx="5972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UTILIZZO DELL’ESTINTORE PORTATILE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F48B96-C68F-43AE-AA2D-EB4820BA9B59}"/>
              </a:ext>
            </a:extLst>
          </p:cNvPr>
          <p:cNvSpPr txBox="1"/>
          <p:nvPr/>
        </p:nvSpPr>
        <p:spPr>
          <a:xfrm>
            <a:off x="1786854" y="1963024"/>
            <a:ext cx="54947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Portare l’estintore presso il luogo di intervento quindi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Tirare</a:t>
            </a:r>
            <a:r>
              <a:rPr lang="it-IT" sz="2800" dirty="0"/>
              <a:t> ed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estrarre la chiavetta </a:t>
            </a:r>
            <a:r>
              <a:rPr lang="it-IT" sz="2800" dirty="0"/>
              <a:t>che funziona da fermo.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Questo sblocca la leva per l’utilizzo e permette all’agente estinguente (polvere o CO2) di fuoriuscire dall’estintore.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E26C22-885B-431C-82C8-572D86295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123" y="1644003"/>
            <a:ext cx="3066554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84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D3DE9B-F94D-41A2-8569-EB1F944AE608}"/>
              </a:ext>
            </a:extLst>
          </p:cNvPr>
          <p:cNvSpPr txBox="1"/>
          <p:nvPr/>
        </p:nvSpPr>
        <p:spPr>
          <a:xfrm>
            <a:off x="1526796" y="420171"/>
            <a:ext cx="5746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  DEFINIZIONI: CONTROLLO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C987C8-3FB2-4FC9-84BA-CF3E8D590B72}"/>
              </a:ext>
            </a:extLst>
          </p:cNvPr>
          <p:cNvSpPr txBox="1"/>
          <p:nvPr/>
        </p:nvSpPr>
        <p:spPr>
          <a:xfrm>
            <a:off x="1778466" y="2390862"/>
            <a:ext cx="9655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Misura di protezione antincendio atta a verificare, con frequenza almeno semestrale, la completa e corretta funzionalità dell’impianto e dell’attrezzatura antincendio (da affidare a ditte esterne o tecnici specializzati).</a:t>
            </a:r>
          </a:p>
        </p:txBody>
      </p:sp>
    </p:spTree>
    <p:extLst>
      <p:ext uri="{BB962C8B-B14F-4D97-AF65-F5344CB8AC3E}">
        <p14:creationId xmlns:p14="http://schemas.microsoft.com/office/powerpoint/2010/main" val="5917415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FEA88C-53F9-48C5-8B14-162A5C9EEB25}"/>
              </a:ext>
            </a:extLst>
          </p:cNvPr>
          <p:cNvSpPr txBox="1"/>
          <p:nvPr/>
        </p:nvSpPr>
        <p:spPr>
          <a:xfrm>
            <a:off x="1929468" y="453006"/>
            <a:ext cx="5318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UTILIZZO DELL’ESTINTORE PORTATILE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CA1B7C-BA72-4C5D-B613-53CBC707B05B}"/>
              </a:ext>
            </a:extLst>
          </p:cNvPr>
          <p:cNvSpPr txBox="1"/>
          <p:nvPr/>
        </p:nvSpPr>
        <p:spPr>
          <a:xfrm>
            <a:off x="1929468" y="2256639"/>
            <a:ext cx="4773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/>
              <a:t>Puntare in basso. Indirizzare il getto dell’estintore sempre alla base delle fiamme.</a:t>
            </a: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2303FC-A6A7-4AF2-9A12-309AB7EFE1E3}"/>
              </a:ext>
            </a:extLst>
          </p:cNvPr>
          <p:cNvSpPr txBox="1"/>
          <p:nvPr/>
        </p:nvSpPr>
        <p:spPr>
          <a:xfrm>
            <a:off x="1929468" y="3641634"/>
            <a:ext cx="4099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Mantenere sempre alle spalle la via di fuga prima di tentare di estinguere un incendio.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1CB1CEE-5A6F-4689-932B-4AA2FEF98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127" y="1553294"/>
            <a:ext cx="2572735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446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B6CAE4-D1BF-4306-8175-8BF4B0BB908A}"/>
              </a:ext>
            </a:extLst>
          </p:cNvPr>
          <p:cNvSpPr txBox="1"/>
          <p:nvPr/>
        </p:nvSpPr>
        <p:spPr>
          <a:xfrm>
            <a:off x="1786855" y="209725"/>
            <a:ext cx="58051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UTILIZZO DELL’ESTINTORE PORTATILE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F288C9-A6C2-4A5F-9462-6540A46A90CE}"/>
              </a:ext>
            </a:extLst>
          </p:cNvPr>
          <p:cNvSpPr txBox="1"/>
          <p:nvPr/>
        </p:nvSpPr>
        <p:spPr>
          <a:xfrm>
            <a:off x="1786855" y="2021747"/>
            <a:ext cx="75417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Schiacciare la leva </a:t>
            </a:r>
            <a:r>
              <a:rPr lang="it-IT" sz="2800" dirty="0"/>
              <a:t>per scaricare l’agente estinguente dall’estintore. Lasciando la presa della la leva il getto si interrompe.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Fare attenzione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a tenere saldamente </a:t>
            </a:r>
            <a:r>
              <a:rPr lang="it-IT" sz="2800" dirty="0"/>
              <a:t>con l’altra mano il tubo dell’erogazione per evitare frustate.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488A12-2EFC-407F-BEEE-8D8550335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558" y="1966236"/>
            <a:ext cx="245080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599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EC6852-E346-41D4-AA2F-D2140BB757EE}"/>
              </a:ext>
            </a:extLst>
          </p:cNvPr>
          <p:cNvSpPr txBox="1"/>
          <p:nvPr/>
        </p:nvSpPr>
        <p:spPr>
          <a:xfrm>
            <a:off x="1786855" y="67112"/>
            <a:ext cx="5226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UTILIZZO DELL’ESTINTORE PORTATILE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2D1238-8CC9-4F2E-B7C7-86A347C90D8B}"/>
              </a:ext>
            </a:extLst>
          </p:cNvPr>
          <p:cNvSpPr txBox="1"/>
          <p:nvPr/>
        </p:nvSpPr>
        <p:spPr>
          <a:xfrm>
            <a:off x="1669409" y="2374084"/>
            <a:ext cx="58639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Passare il getto da destra a sinistra e viceversa con una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inclinazione di circa 30°.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Muoversi con attenzione verso il fuoco,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puntando il getto dell’estintore alla base del fuoco</a:t>
            </a:r>
            <a:r>
              <a:rPr lang="it-IT" sz="2800" dirty="0"/>
              <a:t> sino al suo spegnimento.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6A0A0AB-7ADE-41BD-8347-84FA3573C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475" y="1652192"/>
            <a:ext cx="244470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94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2BE2FE-9668-4A84-BE64-5D0865C95115}"/>
              </a:ext>
            </a:extLst>
          </p:cNvPr>
          <p:cNvSpPr txBox="1"/>
          <p:nvPr/>
        </p:nvSpPr>
        <p:spPr>
          <a:xfrm>
            <a:off x="1921079" y="453006"/>
            <a:ext cx="5763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TIPI DI ESTINTORI PORTATILI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CDF248-BA2A-42FC-BDC8-9D069DAF1EBA}"/>
              </a:ext>
            </a:extLst>
          </p:cNvPr>
          <p:cNvSpPr txBox="1"/>
          <p:nvPr/>
        </p:nvSpPr>
        <p:spPr>
          <a:xfrm>
            <a:off x="1585519" y="2038525"/>
            <a:ext cx="80785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ad acqua </a:t>
            </a:r>
            <a:r>
              <a:rPr lang="it-IT" sz="2800" dirty="0"/>
              <a:t>(idrici)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a schiuma</a:t>
            </a:r>
            <a:r>
              <a:rPr lang="it-IT" sz="2800" dirty="0"/>
              <a:t>, adatto per liquidi infiammabili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ad idrocarburi alogenati</a:t>
            </a:r>
            <a:r>
              <a:rPr lang="it-IT" sz="2800" dirty="0"/>
              <a:t>, adatto per motori di macchinari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a polvere</a:t>
            </a:r>
            <a:r>
              <a:rPr lang="it-IT" sz="2800" dirty="0"/>
              <a:t>, adatto per liquidi infiammabili ed apparecchi elettrici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ad anidride carbonica</a:t>
            </a:r>
            <a:r>
              <a:rPr lang="it-IT" sz="2800" dirty="0"/>
              <a:t>, idoneo per apparecchi elettrici</a:t>
            </a:r>
          </a:p>
        </p:txBody>
      </p:sp>
    </p:spTree>
    <p:extLst>
      <p:ext uri="{BB962C8B-B14F-4D97-AF65-F5344CB8AC3E}">
        <p14:creationId xmlns:p14="http://schemas.microsoft.com/office/powerpoint/2010/main" val="36951150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602BBE-D3BB-4A92-9075-FFCEE3323706}"/>
              </a:ext>
            </a:extLst>
          </p:cNvPr>
          <p:cNvSpPr txBox="1"/>
          <p:nvPr/>
        </p:nvSpPr>
        <p:spPr>
          <a:xfrm>
            <a:off x="1812022" y="377505"/>
            <a:ext cx="5503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ESTINTORI IDRICI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11FD81-0837-4373-9B25-19A94723A092}"/>
              </a:ext>
            </a:extLst>
          </p:cNvPr>
          <p:cNvSpPr txBox="1"/>
          <p:nvPr/>
        </p:nvSpPr>
        <p:spPr>
          <a:xfrm>
            <a:off x="1484852" y="1377300"/>
            <a:ext cx="64399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Gli estintori idrici sono impiegati per l'estinzione di incendi di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classe A</a:t>
            </a:r>
            <a:r>
              <a:rPr lang="it-IT" sz="2400" dirty="0"/>
              <a:t>, incendi di materiali a base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di cellulosa-legno e carta, con formazione di brace</a:t>
            </a:r>
            <a:r>
              <a:rPr lang="it-IT" sz="2400" dirty="0"/>
              <a:t>. Essi possono essere a getto pieno oppure a getto frazionato, questi ultimi sono da preferire, se non è necessario disporre di una maggiore gittata, per la maggiore efficacia di estinzione e per il minore rischio presentato, se impiegato erroneamente in presenza di impianti elettrici sotto tensione.</a:t>
            </a:r>
          </a:p>
          <a:p>
            <a:r>
              <a:rPr lang="it-IT" sz="2400" dirty="0"/>
              <a:t>Lunghezza getto: m. 5;</a:t>
            </a:r>
            <a:br>
              <a:rPr lang="it-IT" sz="2400" dirty="0"/>
            </a:br>
            <a:r>
              <a:rPr lang="it-IT" sz="2400" dirty="0"/>
              <a:t>Tempo di scarica: 20 sec.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5D5EB8-CC9B-4F75-9628-8A64E368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316" y="1456773"/>
            <a:ext cx="2456901" cy="394445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0037C7F-B50B-4BE4-A92A-465EC9E81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032" y="4852521"/>
            <a:ext cx="135952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935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F1965D-9F57-4163-A55D-5DE1E0911B84}"/>
              </a:ext>
            </a:extLst>
          </p:cNvPr>
          <p:cNvSpPr txBox="1"/>
          <p:nvPr/>
        </p:nvSpPr>
        <p:spPr>
          <a:xfrm>
            <a:off x="1744911" y="109057"/>
            <a:ext cx="4890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ESTINTORI A SCHIUMA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24BDC4-038D-464F-9D7C-723B3271D680}"/>
              </a:ext>
            </a:extLst>
          </p:cNvPr>
          <p:cNvSpPr txBox="1"/>
          <p:nvPr/>
        </p:nvSpPr>
        <p:spPr>
          <a:xfrm>
            <a:off x="1627465" y="1694576"/>
            <a:ext cx="72564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 schiuma per uso antincendio è una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 massa di bollicine d'aria o di anidride carbonica </a:t>
            </a:r>
            <a:r>
              <a:rPr lang="it-IT" sz="2400" dirty="0"/>
              <a:t>formata con vari sistemi da soluzioni acquose che si forma per mezzo di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agenti schiumogeni </a:t>
            </a:r>
            <a:r>
              <a:rPr lang="it-IT" sz="2400" dirty="0"/>
              <a:t>(liquidi schiumogeni). Poiché la schiuma è molto leggera, è in grado di galleggiare su tutti i liquidi infiammabili costituendo uno strato continuo e quindi una sorta di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sigillo</a:t>
            </a:r>
            <a:r>
              <a:rPr lang="it-IT" sz="2400" dirty="0"/>
              <a:t> fra il liquido infiammabile e l'aria sovrastante. Venendo a mancare l'ossigeno dell'aria, i vapori del liquido infiammabile non sono più in grado di bruciare e l'incendio si smorza per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soffocamento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87762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F1CFBD-D0C4-4675-A7DD-B403DDBBE0BE}"/>
              </a:ext>
            </a:extLst>
          </p:cNvPr>
          <p:cNvSpPr txBox="1"/>
          <p:nvPr/>
        </p:nvSpPr>
        <p:spPr>
          <a:xfrm>
            <a:off x="1683392" y="167780"/>
            <a:ext cx="5167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ESTINTORI A POLVERE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53E829-BB81-4973-B9EC-9E191B057F8B}"/>
              </a:ext>
            </a:extLst>
          </p:cNvPr>
          <p:cNvSpPr txBox="1"/>
          <p:nvPr/>
        </p:nvSpPr>
        <p:spPr>
          <a:xfrm>
            <a:off x="1683392" y="2298583"/>
            <a:ext cx="7259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Gli estintori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a polvere </a:t>
            </a:r>
            <a:r>
              <a:rPr lang="it-IT" sz="2800" dirty="0"/>
              <a:t>contengono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bicarbonato di sodio e polvere inerte</a:t>
            </a:r>
            <a:r>
              <a:rPr lang="it-IT" sz="2800" dirty="0"/>
              <a:t>; è collegato ad una bombola di gas compresso o liquefatto (CO2).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Il gas propellente della polvere può essere CO2, per estintori di capacità sino a 30 Kg; per gli estintori di maggiore capacità il gas è aria, o meglio azoto in pressione (150 </a:t>
            </a:r>
            <a:r>
              <a:rPr lang="it-IT" sz="2800" dirty="0" err="1"/>
              <a:t>ate</a:t>
            </a:r>
            <a:r>
              <a:rPr lang="it-IT" sz="2800" dirty="0"/>
              <a:t>).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AD7100-09A5-486E-A561-949FD77E7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664" y="2044250"/>
            <a:ext cx="2871465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768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7F650D-24C7-4395-A8C7-9D23A3798EA0}"/>
              </a:ext>
            </a:extLst>
          </p:cNvPr>
          <p:cNvSpPr txBox="1"/>
          <p:nvPr/>
        </p:nvSpPr>
        <p:spPr>
          <a:xfrm>
            <a:off x="1946246" y="360727"/>
            <a:ext cx="5679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ESTINTORE A CO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3C1964-3C42-4FF6-B8E9-ADC740DC0282}"/>
              </a:ext>
            </a:extLst>
          </p:cNvPr>
          <p:cNvSpPr txBox="1"/>
          <p:nvPr/>
        </p:nvSpPr>
        <p:spPr>
          <a:xfrm>
            <a:off x="5008227" y="545392"/>
            <a:ext cx="316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D5F31E-91C8-4467-A373-1E190A672BFC}"/>
              </a:ext>
            </a:extLst>
          </p:cNvPr>
          <p:cNvSpPr txBox="1"/>
          <p:nvPr/>
        </p:nvSpPr>
        <p:spPr>
          <a:xfrm>
            <a:off x="1803633" y="1661020"/>
            <a:ext cx="66356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estintori a CO2 sono costituiti da una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bombola collaudata e revisionata ogni 5 anni</a:t>
            </a:r>
            <a:r>
              <a:rPr lang="it-IT" sz="2800" dirty="0"/>
              <a:t>- per una pressione di carica a 15°C a 250 </a:t>
            </a:r>
            <a:r>
              <a:rPr lang="it-IT" sz="2800" dirty="0" err="1"/>
              <a:t>ate</a:t>
            </a:r>
            <a:r>
              <a:rPr lang="it-IT" sz="2800" dirty="0"/>
              <a:t>, da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una valvola di erogazione </a:t>
            </a:r>
            <a:r>
              <a:rPr lang="it-IT" sz="2800" dirty="0"/>
              <a:t>a volantino o a leva e da una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manichetta snodata</a:t>
            </a:r>
            <a:r>
              <a:rPr lang="it-IT" sz="2800" dirty="0"/>
              <a:t>- rigida o flessibile - con all’estremità un diffusore in materiale isolante.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263F9E-7BF4-4205-B102-F3E0A197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343" y="1661020"/>
            <a:ext cx="2786113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915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178E4D-F5DD-45D6-BC99-1B2CC18AED55}"/>
              </a:ext>
            </a:extLst>
          </p:cNvPr>
          <p:cNvSpPr txBox="1"/>
          <p:nvPr/>
        </p:nvSpPr>
        <p:spPr>
          <a:xfrm>
            <a:off x="1954635" y="444617"/>
            <a:ext cx="578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ESTINTORI CARRELLATI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DEAB2B0-90F2-4BEA-B263-6D7BE8FEADD9}"/>
              </a:ext>
            </a:extLst>
          </p:cNvPr>
          <p:cNvSpPr txBox="1"/>
          <p:nvPr/>
        </p:nvSpPr>
        <p:spPr>
          <a:xfrm>
            <a:off x="1753299" y="1627464"/>
            <a:ext cx="64930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Hanno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le medesime caratteristiche funzionali degli estintori portatili </a:t>
            </a:r>
            <a:r>
              <a:rPr lang="it-IT" sz="2800" dirty="0"/>
              <a:t>ma, a causa delle maggiori dimensioni e peso, presentano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</a:rPr>
              <a:t>una minore praticità d’uso </a:t>
            </a:r>
            <a:r>
              <a:rPr lang="it-IT" sz="2800" dirty="0"/>
              <a:t>e maneggevolezza connessa allo spostamento del carrello di supporto.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La loro scelta può essere dettata dalla necessità di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disporre di una maggiore capacità estinguente </a:t>
            </a:r>
            <a:r>
              <a:rPr lang="it-IT" sz="2800" dirty="0"/>
              <a:t>e sono comunque da considerarsi integrativi di quelli portatili.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D0E96A1-543E-4354-9CD5-BD745AA68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260" y="1830460"/>
            <a:ext cx="2298391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185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B4266C-212F-4EC8-B283-25974E263101}"/>
              </a:ext>
            </a:extLst>
          </p:cNvPr>
          <p:cNvSpPr txBox="1"/>
          <p:nvPr/>
        </p:nvSpPr>
        <p:spPr>
          <a:xfrm>
            <a:off x="1728133" y="3741490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GLI IDRANTI E IL LORO UTILIZZO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806296-26B5-4825-A309-5D7A65533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783" y="2249910"/>
            <a:ext cx="3275769" cy="327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4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4D08F0-FDF9-4FCB-B121-BF78184F7396}"/>
              </a:ext>
            </a:extLst>
          </p:cNvPr>
          <p:cNvSpPr txBox="1"/>
          <p:nvPr/>
        </p:nvSpPr>
        <p:spPr>
          <a:xfrm>
            <a:off x="1728132" y="453005"/>
            <a:ext cx="4941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DEFINIZIONI: REVISIONE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A04A88-A927-4876-ACF6-5EA7DCBCBEE1}"/>
              </a:ext>
            </a:extLst>
          </p:cNvPr>
          <p:cNvSpPr txBox="1"/>
          <p:nvPr/>
        </p:nvSpPr>
        <p:spPr>
          <a:xfrm>
            <a:off x="1627464" y="1795244"/>
            <a:ext cx="97396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REVISIONE = misura di prevenzione, con frequenza - determinata dalle norme specifiche relative al singolo impianto od attrezzatura antincendio (es.: estintori a polvere almeno ogni 36 mesi, …), atta a verificare e rendere perfettamente efficiente l’impianto e l’attrezzatura antincendio tramite opportuni accertamenti (da affidare a ditte esterne o tecnici specializzati).</a:t>
            </a:r>
          </a:p>
        </p:txBody>
      </p:sp>
    </p:spTree>
    <p:extLst>
      <p:ext uri="{BB962C8B-B14F-4D97-AF65-F5344CB8AC3E}">
        <p14:creationId xmlns:p14="http://schemas.microsoft.com/office/powerpoint/2010/main" val="29936164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DA641C-3672-41D1-950D-71DE6541601C}"/>
              </a:ext>
            </a:extLst>
          </p:cNvPr>
          <p:cNvSpPr txBox="1"/>
          <p:nvPr/>
        </p:nvSpPr>
        <p:spPr>
          <a:xfrm>
            <a:off x="1560353" y="58723"/>
            <a:ext cx="520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IDRANTI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F29211-0674-42C6-8A7E-8BE8F749F9F0}"/>
              </a:ext>
            </a:extLst>
          </p:cNvPr>
          <p:cNvSpPr txBox="1"/>
          <p:nvPr/>
        </p:nvSpPr>
        <p:spPr>
          <a:xfrm>
            <a:off x="1719742" y="1459684"/>
            <a:ext cx="73487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Gli idranti antincendio sono impianti ad acqua costituiti da apparecchi mobili ad azionamento manuale.</a:t>
            </a:r>
          </a:p>
          <a:p>
            <a:r>
              <a:rPr lang="it-IT" sz="2400" dirty="0"/>
              <a:t>Questi possono essere: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idranti a muro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idranti a colonna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idranti sottosuolo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naspi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cannoni idrici </a:t>
            </a:r>
          </a:p>
          <a:p>
            <a:r>
              <a:rPr lang="it-IT" sz="2400" dirty="0"/>
              <a:t>Gli idranti sono composti da un gruppo fisso (valvola) collegato alla rete, da una tubazione flessibile lunga almeno 20 m (per norma) e da una lancia a getto pieno e/o variabile con o senza valvole di intercettazione.</a:t>
            </a:r>
          </a:p>
        </p:txBody>
      </p:sp>
    </p:spTree>
    <p:extLst>
      <p:ext uri="{BB962C8B-B14F-4D97-AF65-F5344CB8AC3E}">
        <p14:creationId xmlns:p14="http://schemas.microsoft.com/office/powerpoint/2010/main" val="6626541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2A37D6-DD12-4147-8700-4CA0EC67AFB4}"/>
              </a:ext>
            </a:extLst>
          </p:cNvPr>
          <p:cNvSpPr txBox="1"/>
          <p:nvPr/>
        </p:nvSpPr>
        <p:spPr>
          <a:xfrm>
            <a:off x="1694577" y="0"/>
            <a:ext cx="4672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A COSA SERVONO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192C33-26AC-46C0-BF37-34B76D9350ED}"/>
              </a:ext>
            </a:extLst>
          </p:cNvPr>
          <p:cNvSpPr txBox="1"/>
          <p:nvPr/>
        </p:nvSpPr>
        <p:spPr>
          <a:xfrm>
            <a:off x="1946246" y="1593908"/>
            <a:ext cx="63924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Gli idranti antincendio servono alla protezione attiva degli edifici, del loro contenuto, di enti all’aperto tramite:</a:t>
            </a:r>
            <a:br>
              <a:rPr lang="it-IT" sz="2400"/>
            </a:br>
            <a:r>
              <a:rPr lang="it-IT" sz="2400"/>
              <a:t>	a) azione di spegnimento o di contenimento di un incendio;</a:t>
            </a:r>
            <a:br>
              <a:rPr lang="it-IT" sz="2400"/>
            </a:br>
            <a:r>
              <a:rPr lang="it-IT" sz="2400"/>
              <a:t>	b) raffreddamento delle strutture;</a:t>
            </a:r>
            <a:br>
              <a:rPr lang="it-IT" sz="2400"/>
            </a:br>
            <a:r>
              <a:rPr lang="it-IT" sz="2400"/>
              <a:t>	c) dispersione di nubi di gas e vapori infiammabili.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Inoltre servono alla protezione attiva dei soccorritori tramite:</a:t>
            </a:r>
            <a:br>
              <a:rPr lang="it-IT" sz="2400"/>
            </a:br>
            <a:r>
              <a:rPr lang="it-IT" sz="2400"/>
              <a:t>	a) raffreddamento delle strutture;</a:t>
            </a:r>
            <a:br>
              <a:rPr lang="it-IT" sz="2400"/>
            </a:br>
            <a:r>
              <a:rPr lang="it-IT" sz="2400"/>
              <a:t>	b) formazione di barriere d’acqua nebulizzata.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6561500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D4A8A3-38FE-4AB0-B1D7-FE8C15E31CEA}"/>
              </a:ext>
            </a:extLst>
          </p:cNvPr>
          <p:cNvSpPr txBox="1"/>
          <p:nvPr/>
        </p:nvSpPr>
        <p:spPr>
          <a:xfrm>
            <a:off x="1702965" y="352338"/>
            <a:ext cx="5478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COME SCEGLIERLI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348004-B243-499D-939D-3B0E11886A8E}"/>
              </a:ext>
            </a:extLst>
          </p:cNvPr>
          <p:cNvSpPr txBox="1"/>
          <p:nvPr/>
        </p:nvSpPr>
        <p:spPr>
          <a:xfrm>
            <a:off x="1644242" y="1963024"/>
            <a:ext cx="4379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Bisogna sceglierli in base a: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11004AD-8167-4EC8-AE49-0A9F803D83F5}"/>
              </a:ext>
            </a:extLst>
          </p:cNvPr>
          <p:cNvSpPr txBox="1"/>
          <p:nvPr/>
        </p:nvSpPr>
        <p:spPr>
          <a:xfrm>
            <a:off x="1644242" y="2508308"/>
            <a:ext cx="73403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natura dell’attività;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natura degli incendi ragionevolmente prevedibili e loro velocità di sviluppo;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aree da proteggere e loro geometria;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oggetti da proteggere e loro conformazione;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personale in grado di intervenire a tempi di intervento ipotizzabili;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affidabilità delle alimentazioni.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160927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927E46-5FFE-4641-BD6B-48B96EEA2BE0}"/>
              </a:ext>
            </a:extLst>
          </p:cNvPr>
          <p:cNvSpPr txBox="1"/>
          <p:nvPr/>
        </p:nvSpPr>
        <p:spPr>
          <a:xfrm>
            <a:off x="1661020" y="132457"/>
            <a:ext cx="5821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IDRANTI ALL’INTERNO DEGLI EDIFICI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93BAA74-8345-46F9-98A2-F3E231A90A72}"/>
              </a:ext>
            </a:extLst>
          </p:cNvPr>
          <p:cNvSpPr/>
          <p:nvPr/>
        </p:nvSpPr>
        <p:spPr>
          <a:xfrm>
            <a:off x="1887523" y="1378351"/>
            <a:ext cx="785209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utilizzare idranti a muro DN45, naspi DN20, 32;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installare gli apparecchi ad ogni piano dell’edificio ed in ciascun compartimento;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distribuirli in modo da permettere un intervento corretto in ogni punto dell’area protetta (di preferenza senza unire più tubazioni flessibili), tenendo conto degli ostacoli presenti e di non vanificare la compartimentazione durante l’impiego;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E' comunque sempre consigliabile agli apparecchi DN45 e 32 contemporaneamente operativi assicurare una pressione di solito non inferiore a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3-4 bar</a:t>
            </a:r>
            <a:r>
              <a:rPr lang="it-IT" sz="2400" dirty="0"/>
              <a:t>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nel caso di incendi di liquidi infiammabili, considerare l’opportunità di installare apparecchi alimentabili anche con schiumogeno.</a:t>
            </a:r>
            <a:br>
              <a:rPr lang="it-IT" sz="2000" dirty="0"/>
            </a:b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147729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397961-7464-4B0A-8D95-CFF6C38135C5}"/>
              </a:ext>
            </a:extLst>
          </p:cNvPr>
          <p:cNvSpPr txBox="1"/>
          <p:nvPr/>
        </p:nvSpPr>
        <p:spPr>
          <a:xfrm>
            <a:off x="1627464" y="132457"/>
            <a:ext cx="5612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IDRANTI ALL’INTERNO DEGLI EDIFICI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075CA6-15D8-4EC3-8473-294989641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464" y="1209675"/>
            <a:ext cx="2584928" cy="48223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DAC257-BB4E-4483-B2AD-4BD19DAD6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759" y="4109460"/>
            <a:ext cx="2292295" cy="25483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284DC3D-0B0E-433F-93E9-384513335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36" y="1626779"/>
            <a:ext cx="4182218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345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5F7C30-D4B8-4639-8F4D-AF7A6CB17394}"/>
              </a:ext>
            </a:extLst>
          </p:cNvPr>
          <p:cNvSpPr txBox="1"/>
          <p:nvPr/>
        </p:nvSpPr>
        <p:spPr>
          <a:xfrm>
            <a:off x="1711354" y="132457"/>
            <a:ext cx="5696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IDRANTI ALL’INTERNO DEGLI EDIFICI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783B59-596A-4C9F-AC2E-94A8B95E0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05" y="1496630"/>
            <a:ext cx="3218967" cy="243861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68A9C48-E093-4F59-AD4F-DCD181514D2C}"/>
              </a:ext>
            </a:extLst>
          </p:cNvPr>
          <p:cNvSpPr/>
          <p:nvPr/>
        </p:nvSpPr>
        <p:spPr>
          <a:xfrm>
            <a:off x="1828800" y="1427387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Questa manichetta antincendio è</a:t>
            </a:r>
          </a:p>
          <a:p>
            <a:r>
              <a:rPr lang="it-IT" sz="2400" dirty="0"/>
              <a:t>composta da un tessuto circolare</a:t>
            </a:r>
          </a:p>
          <a:p>
            <a:r>
              <a:rPr lang="it-IT" sz="2400" dirty="0"/>
              <a:t>di poliestere ad alta tenacità con</a:t>
            </a:r>
          </a:p>
          <a:p>
            <a:r>
              <a:rPr lang="it-IT" sz="2400" dirty="0"/>
              <a:t>un </a:t>
            </a:r>
            <a:r>
              <a:rPr lang="it-IT" sz="2400" dirty="0" err="1"/>
              <a:t>sottostrato</a:t>
            </a:r>
            <a:r>
              <a:rPr lang="it-IT" sz="2400" dirty="0"/>
              <a:t> impermeabilizzante</a:t>
            </a:r>
          </a:p>
          <a:p>
            <a:r>
              <a:rPr lang="it-IT" sz="2400" dirty="0"/>
              <a:t>elastomerico senza  sovrapposizioni per minimizzare le perdite di carico. </a:t>
            </a:r>
          </a:p>
          <a:p>
            <a:r>
              <a:rPr lang="it-IT" sz="2400" dirty="0"/>
              <a:t>L’alta resistenza all’ozono</a:t>
            </a:r>
          </a:p>
          <a:p>
            <a:r>
              <a:rPr lang="it-IT" sz="2400" dirty="0"/>
              <a:t>ed all’invecchiamento la rendono la manichetta ideale per chiunque voglia un prodotto di lunga durata e perciò economicamente vantaggioso.</a:t>
            </a:r>
          </a:p>
        </p:txBody>
      </p:sp>
    </p:spTree>
    <p:extLst>
      <p:ext uri="{BB962C8B-B14F-4D97-AF65-F5344CB8AC3E}">
        <p14:creationId xmlns:p14="http://schemas.microsoft.com/office/powerpoint/2010/main" val="10924027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6734C6-83C4-4C90-808A-8E12B83B19B0}"/>
              </a:ext>
            </a:extLst>
          </p:cNvPr>
          <p:cNvSpPr txBox="1"/>
          <p:nvPr/>
        </p:nvSpPr>
        <p:spPr>
          <a:xfrm>
            <a:off x="1543574" y="66228"/>
            <a:ext cx="6266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IDRANTI ALL’INTERNO DEGLI EDIFICI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99A0CF-53DA-4ABD-970D-439145E4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13" y="1498442"/>
            <a:ext cx="1475360" cy="32067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CCB27F1-9DC7-4A73-AAF1-8CC23C54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019" y="1371472"/>
            <a:ext cx="1676545" cy="424928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8E549E-CDF1-427C-BA9D-38D2E25FBFDC}"/>
              </a:ext>
            </a:extLst>
          </p:cNvPr>
          <p:cNvSpPr txBox="1"/>
          <p:nvPr/>
        </p:nvSpPr>
        <p:spPr>
          <a:xfrm>
            <a:off x="1996580" y="4789755"/>
            <a:ext cx="2298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Lancia a 3 effetti in alluminio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B1F365-B33D-496A-A57F-D5CBC0134D53}"/>
              </a:ext>
            </a:extLst>
          </p:cNvPr>
          <p:cNvSpPr txBox="1"/>
          <p:nvPr/>
        </p:nvSpPr>
        <p:spPr>
          <a:xfrm>
            <a:off x="8246378" y="3959604"/>
            <a:ext cx="301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Lancia a 3 effetti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599233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835A7D-8446-4170-8D5E-43B8EA2648E8}"/>
              </a:ext>
            </a:extLst>
          </p:cNvPr>
          <p:cNvSpPr txBox="1"/>
          <p:nvPr/>
        </p:nvSpPr>
        <p:spPr>
          <a:xfrm>
            <a:off x="1744910" y="117446"/>
            <a:ext cx="558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ATTACCO AUTOPOMPA VVF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12F21D-0E2F-4A39-9F47-2877B961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195" y="1535448"/>
            <a:ext cx="5041829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393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5D2897-94F1-4E55-B310-DF406F0AE248}"/>
              </a:ext>
            </a:extLst>
          </p:cNvPr>
          <p:cNvSpPr txBox="1"/>
          <p:nvPr/>
        </p:nvSpPr>
        <p:spPr>
          <a:xfrm>
            <a:off x="1593908" y="0"/>
            <a:ext cx="6249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IDRANTI ALL’ESTERNO DEGLI EDIFICI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9B1211-BFFF-4F55-A371-4CCB6D577E7A}"/>
              </a:ext>
            </a:extLst>
          </p:cNvPr>
          <p:cNvSpPr txBox="1"/>
          <p:nvPr/>
        </p:nvSpPr>
        <p:spPr>
          <a:xfrm>
            <a:off x="1661020" y="1451295"/>
            <a:ext cx="73487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Utilizzare idranti DN70, DN 100 a muro e/o a colonna e/o sottosuolo e/o cannoni idrici.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Per la protezione degli edifici installare gli apparecchi, per quanto possibile, ad una certa distanza dagli stessi (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in genere 5-10 m</a:t>
            </a:r>
            <a:r>
              <a:rPr lang="it-IT" sz="2400" dirty="0"/>
              <a:t>), in posizione raggiungibile dai mezzi e dal personale di soccorso ed in modo da consentire interventi in ogni punto lungo l’intero perimetro dell’edificio e, in particolare, in corrispondenza degli accessi.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Per il fabbisogno d’acqua considerare gli apparecchi contemporaneamente in fase di scarica (in genere 3 o 4) con adeguate pressioni alle lance (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in genere 5-6 bar</a:t>
            </a:r>
            <a:r>
              <a:rPr lang="it-IT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86170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BA9DF8-6CA3-48A0-B92D-D3EA0BDB8A22}"/>
              </a:ext>
            </a:extLst>
          </p:cNvPr>
          <p:cNvSpPr txBox="1"/>
          <p:nvPr/>
        </p:nvSpPr>
        <p:spPr>
          <a:xfrm>
            <a:off x="1619075" y="58723"/>
            <a:ext cx="6157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IDRANTI ALL’ESTERNO DEGLI EDIFICI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820526-57C8-4419-BF85-2A9CC99D5B09}"/>
              </a:ext>
            </a:extLst>
          </p:cNvPr>
          <p:cNvSpPr txBox="1"/>
          <p:nvPr/>
        </p:nvSpPr>
        <p:spPr>
          <a:xfrm>
            <a:off x="1619075" y="2189527"/>
            <a:ext cx="7583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Per la protezione di installazioni e di merci all’aperto distribuire gli apparecchi in modo da consentire un intervento corretto in ogni punto e su ogni ente protetto tenendo conto della sua altezza e degli ostacoli presenti.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/>
              <a:t>Talvolta, in aggiunta agli idranti, conviene utilizzare cannoni idrici mobili o in postazioni fisse eventualmente in posizione elevata.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6644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CF06DC-D8B6-4999-BDB3-B0103A72416A}"/>
              </a:ext>
            </a:extLst>
          </p:cNvPr>
          <p:cNvSpPr txBox="1"/>
          <p:nvPr/>
        </p:nvSpPr>
        <p:spPr>
          <a:xfrm>
            <a:off x="1862356" y="478172"/>
            <a:ext cx="565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DEFINIZIONI: COLLAUDO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3E9BAF-4904-47E0-838B-DDD8F54A9134}"/>
              </a:ext>
            </a:extLst>
          </p:cNvPr>
          <p:cNvSpPr txBox="1"/>
          <p:nvPr/>
        </p:nvSpPr>
        <p:spPr>
          <a:xfrm>
            <a:off x="1761688" y="2483141"/>
            <a:ext cx="90684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COLLAUDO = misura di prevenzione atta a verificare, con frequenza stabilita dalla norma specifica dell’impianto e dell’attrezzatura antincendio, l’integrità e la rispondenza dell’impianto e dell’attrezzatura antincendio alla sua funzione (da affidare a ditte esterne o tecnici specializzati).</a:t>
            </a:r>
          </a:p>
        </p:txBody>
      </p:sp>
    </p:spTree>
    <p:extLst>
      <p:ext uri="{BB962C8B-B14F-4D97-AF65-F5344CB8AC3E}">
        <p14:creationId xmlns:p14="http://schemas.microsoft.com/office/powerpoint/2010/main" val="19566849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299339-00E6-4D13-92F4-BE7F89F7E00D}"/>
              </a:ext>
            </a:extLst>
          </p:cNvPr>
          <p:cNvSpPr txBox="1"/>
          <p:nvPr/>
        </p:nvSpPr>
        <p:spPr>
          <a:xfrm>
            <a:off x="1635853" y="132457"/>
            <a:ext cx="6216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SORVEGLIANZA DELLA RETE IDRICA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8D4218-C04B-410F-AB6D-7FE495F71D8F}"/>
              </a:ext>
            </a:extLst>
          </p:cNvPr>
          <p:cNvSpPr txBox="1"/>
          <p:nvPr/>
        </p:nvSpPr>
        <p:spPr>
          <a:xfrm>
            <a:off x="1702966" y="1317072"/>
            <a:ext cx="88839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 sorveglianza degli idranti consisterà in:</a:t>
            </a:r>
            <a:br>
              <a:rPr lang="it-IT" sz="2400" dirty="0"/>
            </a:br>
            <a:r>
              <a:rPr lang="it-IT" sz="2400" dirty="0"/>
              <a:t>1) esistenza dell’idrante;</a:t>
            </a:r>
            <a:br>
              <a:rPr lang="it-IT" sz="2400" dirty="0"/>
            </a:br>
            <a:r>
              <a:rPr lang="it-IT" sz="2400" dirty="0"/>
              <a:t>2) sussistenza delle condizioni di chiara individuazione e di rapida e sicura utilizzabilità (assenza di ostacoli);</a:t>
            </a:r>
            <a:br>
              <a:rPr lang="it-IT" sz="2400" dirty="0"/>
            </a:br>
            <a:r>
              <a:rPr lang="it-IT" sz="2400" dirty="0"/>
              <a:t>3) assenza di visibili anomalie o manomissioni;</a:t>
            </a:r>
            <a:br>
              <a:rPr lang="it-IT" sz="2400" dirty="0"/>
            </a:br>
            <a:r>
              <a:rPr lang="it-IT" sz="2400" dirty="0"/>
              <a:t>4) regolarità di segnalazione degli indicatori dei parametri sotto controllo (gruppo pompe);</a:t>
            </a:r>
            <a:br>
              <a:rPr lang="it-IT" sz="2400" dirty="0"/>
            </a:br>
            <a:r>
              <a:rPr lang="it-IT" sz="2400" dirty="0"/>
              <a:t>5) esistenza dei rubinetti ed assenza di manomissione;</a:t>
            </a:r>
            <a:br>
              <a:rPr lang="it-IT" sz="2400" dirty="0"/>
            </a:br>
            <a:r>
              <a:rPr lang="it-IT" sz="2400" dirty="0"/>
              <a:t>6) presenza delle lance e del collegamento alla tubazione flessibile;</a:t>
            </a:r>
            <a:br>
              <a:rPr lang="it-IT" sz="2400" dirty="0"/>
            </a:br>
            <a:r>
              <a:rPr lang="it-IT" sz="2400" dirty="0"/>
              <a:t>7) presenza della lastra-crash sulla cassetta;</a:t>
            </a:r>
            <a:br>
              <a:rPr lang="it-IT" sz="2400" dirty="0"/>
            </a:br>
            <a:r>
              <a:rPr lang="it-IT" sz="2400" dirty="0"/>
              <a:t>8) presenza del cartello indicatore sopra l’idrante;</a:t>
            </a:r>
            <a:br>
              <a:rPr lang="it-IT" sz="2400" dirty="0"/>
            </a:br>
            <a:r>
              <a:rPr lang="it-IT" sz="2400" dirty="0"/>
              <a:t>9) presenza del cartellino di manutenzione e corretta compilazione dello stesso.</a:t>
            </a:r>
          </a:p>
        </p:txBody>
      </p:sp>
    </p:spTree>
    <p:extLst>
      <p:ext uri="{BB962C8B-B14F-4D97-AF65-F5344CB8AC3E}">
        <p14:creationId xmlns:p14="http://schemas.microsoft.com/office/powerpoint/2010/main" val="36396473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4AB536-1A73-4337-B69B-AE7E35EB91CA}"/>
              </a:ext>
            </a:extLst>
          </p:cNvPr>
          <p:cNvSpPr txBox="1"/>
          <p:nvPr/>
        </p:nvSpPr>
        <p:spPr>
          <a:xfrm>
            <a:off x="1568742" y="132457"/>
            <a:ext cx="5905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SORVEGLIANZA DELLA RETE IDRICA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6C96EA-8F9A-425C-A02B-ED483595B6DC}"/>
              </a:ext>
            </a:extLst>
          </p:cNvPr>
          <p:cNvSpPr txBox="1"/>
          <p:nvPr/>
        </p:nvSpPr>
        <p:spPr>
          <a:xfrm>
            <a:off x="1719743" y="1736521"/>
            <a:ext cx="48152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La periodicità della sorveglianza avrà una cadenza mensile e verrà </a:t>
            </a:r>
            <a:r>
              <a:rPr lang="it-IT" sz="3200" dirty="0">
                <a:solidFill>
                  <a:schemeClr val="accent4">
                    <a:lumMod val="50000"/>
                  </a:schemeClr>
                </a:solidFill>
              </a:rPr>
              <a:t>effettuata dal responsabile del servizio di prevenzione e protezione o da un suo incaricato.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A8409E-6B41-458E-8049-3436CC81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316" y="1974978"/>
            <a:ext cx="3828620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417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B294FA-640E-4512-A859-E882F817A2A5}"/>
              </a:ext>
            </a:extLst>
          </p:cNvPr>
          <p:cNvSpPr txBox="1"/>
          <p:nvPr/>
        </p:nvSpPr>
        <p:spPr>
          <a:xfrm>
            <a:off x="1568741" y="66228"/>
            <a:ext cx="6448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SORVEGLIANZA DELLA RETE IDRICA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73F180-ADE3-4427-B7F4-96F9350EA673}"/>
              </a:ext>
            </a:extLst>
          </p:cNvPr>
          <p:cNvSpPr txBox="1"/>
          <p:nvPr/>
        </p:nvSpPr>
        <p:spPr>
          <a:xfrm>
            <a:off x="1568741" y="1845578"/>
            <a:ext cx="65266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L’art. 34 del D.P.R. 547/55 prevede che debba essere effettuata una manutenzione dei sistemi fissi ed apparecchiature portatili antincendio ad intervalli di 6mesi, da parte di personale qualificato, allo scopo di assicurare l’efficienza dell’impianto e lo stato di manutenzione dei suoi componenti.</a:t>
            </a:r>
          </a:p>
        </p:txBody>
      </p:sp>
    </p:spTree>
    <p:extLst>
      <p:ext uri="{BB962C8B-B14F-4D97-AF65-F5344CB8AC3E}">
        <p14:creationId xmlns:p14="http://schemas.microsoft.com/office/powerpoint/2010/main" val="7162261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3B8F42-DA71-4B90-AE94-DDA810C08FB1}"/>
              </a:ext>
            </a:extLst>
          </p:cNvPr>
          <p:cNvSpPr txBox="1"/>
          <p:nvPr/>
        </p:nvSpPr>
        <p:spPr>
          <a:xfrm>
            <a:off x="1778466" y="125835"/>
            <a:ext cx="549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COME SI USANO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05390A-4D8B-4D5A-9B7A-226D3FBDE8B4}"/>
              </a:ext>
            </a:extLst>
          </p:cNvPr>
          <p:cNvSpPr txBox="1"/>
          <p:nvPr/>
        </p:nvSpPr>
        <p:spPr>
          <a:xfrm>
            <a:off x="1468074" y="1929468"/>
            <a:ext cx="5041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E' importante sapere riconoscere le parti di un idrante per poi saperlo usare in caso di emergenza.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0770C1-0E17-467E-822E-DC422AB07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000" y="1218339"/>
            <a:ext cx="4151736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089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3B8F42-DA71-4B90-AE94-DDA810C08FB1}"/>
              </a:ext>
            </a:extLst>
          </p:cNvPr>
          <p:cNvSpPr txBox="1"/>
          <p:nvPr/>
        </p:nvSpPr>
        <p:spPr>
          <a:xfrm>
            <a:off x="1778466" y="125835"/>
            <a:ext cx="549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COME SI USANO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892EAC2-F37E-45AD-B0DB-020BCC4EFED7}"/>
              </a:ext>
            </a:extLst>
          </p:cNvPr>
          <p:cNvSpPr/>
          <p:nvPr/>
        </p:nvSpPr>
        <p:spPr>
          <a:xfrm>
            <a:off x="2013358" y="1469494"/>
            <a:ext cx="72396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L’utilizzo degli idranti è più complesso rispetto agli estintori e normalmente è compito dei vigili del fuoco, ma alcune semplici indicazioni possono guidare gli addetti in attesa dei soccorsi.</a:t>
            </a:r>
          </a:p>
          <a:p>
            <a:pPr marL="457200" indent="-457200">
              <a:buFont typeface="+mj-lt"/>
              <a:buAutoNum type="arabicParenR"/>
            </a:pPr>
            <a:r>
              <a:rPr lang="it-IT" sz="2800" dirty="0"/>
              <a:t>Necessità di almeno 2 operatori per stendere e collegare le manichette;</a:t>
            </a:r>
          </a:p>
          <a:p>
            <a:pPr marL="457200" indent="-457200">
              <a:buFont typeface="+mj-lt"/>
              <a:buAutoNum type="arabicParenR"/>
            </a:pPr>
            <a:r>
              <a:rPr lang="it-IT" sz="2800" dirty="0"/>
              <a:t>Chi adopera l’idrante deve avere personalmente staccato la corrente elettrica (per non rischiare incomprensioni o incidenti di percorso).</a:t>
            </a:r>
          </a:p>
        </p:txBody>
      </p:sp>
    </p:spTree>
    <p:extLst>
      <p:ext uri="{BB962C8B-B14F-4D97-AF65-F5344CB8AC3E}">
        <p14:creationId xmlns:p14="http://schemas.microsoft.com/office/powerpoint/2010/main" val="15298904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3B8F42-DA71-4B90-AE94-DDA810C08FB1}"/>
              </a:ext>
            </a:extLst>
          </p:cNvPr>
          <p:cNvSpPr txBox="1"/>
          <p:nvPr/>
        </p:nvSpPr>
        <p:spPr>
          <a:xfrm>
            <a:off x="1778466" y="125835"/>
            <a:ext cx="549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COME SI USANO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D171624-0FA0-4058-B7F4-97DFA5F0AD25}"/>
              </a:ext>
            </a:extLst>
          </p:cNvPr>
          <p:cNvSpPr/>
          <p:nvPr/>
        </p:nvSpPr>
        <p:spPr>
          <a:xfrm>
            <a:off x="1828800" y="1570649"/>
            <a:ext cx="8959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it-IT" dirty="0"/>
              <a:t>Lo stendimento della manichetta va effettuato a lancia e idrante non collegati, senza acqua.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9E0245-5922-4FDB-9403-D6E8DCEC3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795" y="2216980"/>
            <a:ext cx="6407451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414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3B8F42-DA71-4B90-AE94-DDA810C08FB1}"/>
              </a:ext>
            </a:extLst>
          </p:cNvPr>
          <p:cNvSpPr txBox="1"/>
          <p:nvPr/>
        </p:nvSpPr>
        <p:spPr>
          <a:xfrm>
            <a:off x="1778466" y="125835"/>
            <a:ext cx="549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COME SI USANO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4579A5-088C-46AF-B048-987172B5BF22}"/>
              </a:ext>
            </a:extLst>
          </p:cNvPr>
          <p:cNvSpPr txBox="1"/>
          <p:nvPr/>
        </p:nvSpPr>
        <p:spPr>
          <a:xfrm>
            <a:off x="2441195" y="1442906"/>
            <a:ext cx="5986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it-IT" sz="2000" dirty="0"/>
              <a:t>Un addetto, con l’attacco maschio e la lancia va verso il fuoco.</a:t>
            </a:r>
          </a:p>
          <a:p>
            <a:pPr marL="457200" indent="-457200">
              <a:buFont typeface="+mj-lt"/>
              <a:buAutoNum type="arabicParenR"/>
            </a:pPr>
            <a:r>
              <a:rPr lang="it-IT" sz="2000" dirty="0"/>
              <a:t>L’altro addetto, con attacco femmina, va verso l’idrante.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315C24-F388-4AA1-B190-8A9DBDC3A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604" y="2837758"/>
            <a:ext cx="5986791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106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3B8F42-DA71-4B90-AE94-DDA810C08FB1}"/>
              </a:ext>
            </a:extLst>
          </p:cNvPr>
          <p:cNvSpPr txBox="1"/>
          <p:nvPr/>
        </p:nvSpPr>
        <p:spPr>
          <a:xfrm>
            <a:off x="1778466" y="125835"/>
            <a:ext cx="549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COME SI USANO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2DAB8C-BBFF-4CAF-A512-669FF7E384E2}"/>
              </a:ext>
            </a:extLst>
          </p:cNvPr>
          <p:cNvSpPr txBox="1"/>
          <p:nvPr/>
        </p:nvSpPr>
        <p:spPr>
          <a:xfrm>
            <a:off x="2155971" y="1375794"/>
            <a:ext cx="7457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it-IT" sz="2400" dirty="0"/>
              <a:t>Necessità di buon coordinamento tra gli addetti, anche per operare con le intercettazioni.</a:t>
            </a:r>
          </a:p>
          <a:p>
            <a:pPr marL="457200" indent="-457200">
              <a:buFont typeface="+mj-lt"/>
              <a:buAutoNum type="arabicParenR"/>
            </a:pPr>
            <a:r>
              <a:rPr lang="it-IT" sz="2400" dirty="0"/>
              <a:t>Tenere presente la necessità di assorbire la spinta dell’acqua, quando si aprono e chiudono le intercettazioni.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89827D-1654-4AAF-928A-FD4172622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71" y="3249448"/>
            <a:ext cx="7766977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2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C51F1D-B6D1-4305-9309-E4CA1E4461E1}"/>
              </a:ext>
            </a:extLst>
          </p:cNvPr>
          <p:cNvSpPr txBox="1"/>
          <p:nvPr/>
        </p:nvSpPr>
        <p:spPr>
          <a:xfrm>
            <a:off x="1661019" y="142613"/>
            <a:ext cx="6098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LA SICUREZZA DELLE PERSONE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07D118-462D-481B-B0AF-9DFB442B4C4F}"/>
              </a:ext>
            </a:extLst>
          </p:cNvPr>
          <p:cNvSpPr txBox="1"/>
          <p:nvPr/>
        </p:nvSpPr>
        <p:spPr>
          <a:xfrm>
            <a:off x="1921079" y="1400961"/>
            <a:ext cx="70803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Oltre alle azioni di prevenzione degli incendi e a quelle di spegnimento vero e proprio,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agli</a:t>
            </a:r>
            <a:r>
              <a:rPr lang="it-IT" sz="2400" dirty="0"/>
              <a:t>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addetti antincendio</a:t>
            </a:r>
            <a:r>
              <a:rPr lang="it-IT" sz="2400" dirty="0"/>
              <a:t> sono affidati compiti importanti che riguardano la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sicurezza delle persone</a:t>
            </a:r>
            <a:r>
              <a:rPr lang="it-IT" sz="2400" dirty="0"/>
              <a:t>, durante le situazioni di emergenza.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E’ fondamentale che in emergenza tutti possano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</a:rPr>
              <a:t>abbandonare i locali </a:t>
            </a:r>
            <a:r>
              <a:rPr lang="it-IT" sz="2400" dirty="0"/>
              <a:t>e recarsi, nella massima sicurezza possibile, al luogo di raduno.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Per questo è necessario che gli addetti effettuino periodicamente i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controlli di sicurezza antincendio</a:t>
            </a:r>
            <a:r>
              <a:rPr lang="it-IT" sz="2400" dirty="0"/>
              <a:t>, soprattutto sulle dotazioni (estintori, luci di emergenza,) e sulle vie di fuga ed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esercitazioni di evacuazione.</a:t>
            </a:r>
          </a:p>
        </p:txBody>
      </p:sp>
    </p:spTree>
    <p:extLst>
      <p:ext uri="{BB962C8B-B14F-4D97-AF65-F5344CB8AC3E}">
        <p14:creationId xmlns:p14="http://schemas.microsoft.com/office/powerpoint/2010/main" val="18254346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F818BC-7B96-4DB0-9AD9-7FBB6D4E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1209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84426D-5952-4F67-89FA-AEFB845D0FE2}"/>
              </a:ext>
            </a:extLst>
          </p:cNvPr>
          <p:cNvSpPr txBox="1"/>
          <p:nvPr/>
        </p:nvSpPr>
        <p:spPr>
          <a:xfrm>
            <a:off x="1803634" y="159391"/>
            <a:ext cx="506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COPERTA ANTIFIAMMA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7DA3ED-8F43-4FFF-862B-F542975B149B}"/>
              </a:ext>
            </a:extLst>
          </p:cNvPr>
          <p:cNvSpPr txBox="1"/>
          <p:nvPr/>
        </p:nvSpPr>
        <p:spPr>
          <a:xfrm>
            <a:off x="1661020" y="1853967"/>
            <a:ext cx="58303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Coperta in fibra di vetro o in lana con soluzione gelatinosa a base vegetale non tossica.</a:t>
            </a:r>
          </a:p>
          <a:p>
            <a:r>
              <a:rPr lang="it-IT" sz="2400" dirty="0"/>
              <a:t>Adatta a soffocare piccoli incendi, resistente a piccoli spruzzi di saldatura.</a:t>
            </a:r>
          </a:p>
          <a:p>
            <a:r>
              <a:rPr lang="it-IT" sz="2400" dirty="0"/>
              <a:t>Resiste al calore fino a 600° C </a:t>
            </a:r>
          </a:p>
          <a:p>
            <a:r>
              <a:rPr lang="it-IT" sz="2400" dirty="0"/>
              <a:t>Molto leggera: Peso specifico 400 g/mq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0456F83-A6D4-44F9-9042-1576F678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014" y="1377455"/>
            <a:ext cx="2639797" cy="26458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7776B7-4AD1-441A-89F8-1E3200ADA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792" y="4160646"/>
            <a:ext cx="267027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9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sse">
  <a:themeElements>
    <a:clrScheme name="Parallass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ss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s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TM03457496[[fn=Parallasse]]</Template>
  <TotalTime>478</TotalTime>
  <Words>6679</Words>
  <Application>Microsoft Office PowerPoint</Application>
  <PresentationFormat>Widescreen</PresentationFormat>
  <Paragraphs>539</Paragraphs>
  <Slides>117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117</vt:i4>
      </vt:variant>
    </vt:vector>
  </HeadingPairs>
  <TitlesOfParts>
    <vt:vector size="123" baseType="lpstr">
      <vt:lpstr>Arial</vt:lpstr>
      <vt:lpstr>Corbel</vt:lpstr>
      <vt:lpstr>Franklin Gothic Book</vt:lpstr>
      <vt:lpstr>Times New Roman</vt:lpstr>
      <vt:lpstr>Wingdings</vt:lpstr>
      <vt:lpstr>Parallasse</vt:lpstr>
      <vt:lpstr>CORSO ANTINCENDIO AZIENDE A BASSO RISCHIO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Novità IVA 2018 E GLI ADEMPIMENTI DICHIARATIVI</dc:title>
  <dc:creator>Gaetano Stella</dc:creator>
  <cp:lastModifiedBy>Apriservizi 2</cp:lastModifiedBy>
  <cp:revision>134</cp:revision>
  <dcterms:created xsi:type="dcterms:W3CDTF">2018-01-23T09:18:43Z</dcterms:created>
  <dcterms:modified xsi:type="dcterms:W3CDTF">2020-02-28T17:04:00Z</dcterms:modified>
</cp:coreProperties>
</file>